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7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4.xml" ContentType="application/vnd.openxmlformats-officedocument.themeOverride+xml"/>
  <Override PartName="/ppt/notesSlides/notesSlide19.xml" ContentType="application/vnd.openxmlformats-officedocument.presentationml.notesSlide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5.xml" ContentType="application/vnd.openxmlformats-officedocument.themeOverr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4"/>
  </p:notesMasterIdLst>
  <p:sldIdLst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95" r:id="rId17"/>
    <p:sldId id="293" r:id="rId18"/>
    <p:sldId id="273" r:id="rId19"/>
    <p:sldId id="275" r:id="rId20"/>
    <p:sldId id="276" r:id="rId21"/>
    <p:sldId id="277" r:id="rId22"/>
    <p:sldId id="288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B3A"/>
    <a:srgbClr val="BEBEBE"/>
    <a:srgbClr val="FFA400"/>
    <a:srgbClr val="003480"/>
    <a:srgbClr val="FF9900"/>
    <a:srgbClr val="90B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Home%20PC\Desktop\&#1047;&#1042;&#1030;&#1058;%20&#1088;&#1077;&#1082;&#1090;&#1086;&#1088;&#1072;,%20&#1087;&#1088;&#1086;&#1088;&#1077;&#1082;&#1090;&#1086;&#1088;&#1072;%20&#1079;&#1072;%202025%20&#1088;&#1110;&#1082;\&#1075;&#1088;&#1072;&#1092;&#1080;&#1082;&#1080;%20&#1072;&#1089;&#1087;&#1080;&#1088;&#1072;&#1085;&#1090;&#1091;&#1088;&#1072;,%20&#1087;&#1091;&#1073;&#1083;&#1080;&#1082;&#1072;&#1094;&#1080;&#1080;%20&#1082;%20&#1086;&#1090;&#1095;&#1077;&#1090;&#1091;%20&#1088;&#1077;&#1082;&#1090;&#1086;&#1088;&#1072;%20&#1076;&#1083;&#1103;%20&#1040;&#1083;&#1080;&#1085;&#1099;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me%20PC\Desktop\&#1047;&#1042;&#1030;&#1058;%20&#1088;&#1077;&#1082;&#1090;&#1086;&#1088;&#1072;,%20&#1087;&#1088;&#1086;&#1088;&#1077;&#1082;&#1090;&#1086;&#1088;&#1072;%20&#1079;&#1072;%202025%20&#1088;&#1110;&#1082;\&#1075;&#1088;&#1072;&#1092;&#1080;&#1082;&#1080;%20&#1072;&#1089;&#1087;&#1080;&#1088;&#1072;&#1085;&#1090;&#1091;&#1088;&#1072;,%20&#1087;&#1091;&#1073;&#1083;&#1080;&#1082;&#1072;&#1094;&#1080;&#1080;%20&#1082;%20&#1086;&#1090;&#1095;&#1077;&#1090;&#1091;%20&#1088;&#1077;&#1082;&#1090;&#1086;&#1088;&#1072;%20&#1076;&#1083;&#1103;%20&#1040;&#1083;&#1080;&#1085;&#1099;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Home%20PC\Desktop\&#1047;&#1042;&#1030;&#1058;%20&#1088;&#1077;&#1082;&#1090;&#1086;&#1088;&#1072;,%20&#1087;&#1088;&#1086;&#1088;&#1077;&#1082;&#1090;&#1086;&#1088;&#1072;%20&#1079;&#1072;%202025%20&#1088;&#1110;&#1082;\&#1075;&#1088;&#1072;&#1092;&#1080;&#1082;&#1080;%20&#1072;&#1089;&#1087;&#1080;&#1088;&#1072;&#1085;&#1090;&#1091;&#1088;&#1072;,%20&#1087;&#1091;&#1073;&#1083;&#1080;&#1082;&#1072;&#1094;&#1080;&#1080;%20&#1082;%20&#1086;&#1090;&#1095;&#1077;&#1090;&#1091;%20&#1088;&#1077;&#1082;&#1090;&#1086;&#1088;&#1072;%20&#1076;&#1083;&#1103;%20&#1040;&#1083;&#1080;&#1085;&#1099;.xls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me%20PC\Desktop\&#1047;&#1042;&#1030;&#1058;%20&#1088;&#1077;&#1082;&#1090;&#1086;&#1088;&#1072;,%20&#1087;&#1088;&#1086;&#1088;&#1077;&#1082;&#1090;&#1086;&#1088;&#1072;%20&#1079;&#1072;%202025%20&#1088;&#1110;&#1082;\&#1075;&#1088;&#1072;&#1092;&#1080;&#1082;&#1080;%20&#1072;&#1089;&#1087;&#1080;&#1088;&#1072;&#1085;&#1090;&#1091;&#1088;&#1072;,%20&#1087;&#1091;&#1073;&#1083;&#1080;&#1082;&#1072;&#1094;&#1080;&#1080;%20&#1082;%20&#1086;&#1090;&#1095;&#1077;&#1090;&#1091;%20&#1088;&#1077;&#1082;&#1090;&#1086;&#1088;&#1072;%20&#1076;&#1083;&#1103;%20&#1040;&#1083;&#1080;&#1085;&#1099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me%20PC\Desktop\&#1047;&#1042;&#1030;&#1058;%20&#1088;&#1077;&#1082;&#1090;&#1086;&#1088;&#1072;,%20&#1087;&#1088;&#1086;&#1088;&#1077;&#1082;&#1090;&#1086;&#1088;&#1072;%20&#1079;&#1072;%202025%20&#1088;&#1110;&#1082;\&#1075;&#1088;&#1072;&#1092;&#1080;&#1082;&#1080;%20&#1072;&#1089;&#1087;&#1080;&#1088;&#1072;&#1085;&#1090;&#1091;&#1088;&#1072;,%20&#1087;&#1091;&#1073;&#1083;&#1080;&#1082;&#1072;&#1094;&#1080;&#1080;%20&#1082;%20&#1086;&#1090;&#1095;&#1077;&#1090;&#1091;%20&#1088;&#1077;&#1082;&#1090;&#1086;&#1088;&#1072;%20&#1076;&#1083;&#1103;%20&#1040;&#1083;&#1080;&#1085;&#1099;.xls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8363585097025873E-2"/>
          <c:y val="0.2748031496062992"/>
          <c:w val="0.90181089736845432"/>
          <c:h val="0.5585259679327647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Інші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1A-442A-8062-499127687F82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1A-442A-8062-499127687F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Лист1!$A$2:$A$24</c:f>
              <c:numCache>
                <c:formatCode>General</c:formatCode>
                <c:ptCount val="2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27</c:v>
                </c:pt>
                <c:pt idx="1">
                  <c:v>10</c:v>
                </c:pt>
                <c:pt idx="2">
                  <c:v>13</c:v>
                </c:pt>
                <c:pt idx="3">
                  <c:v>7</c:v>
                </c:pt>
                <c:pt idx="4">
                  <c:v>4</c:v>
                </c:pt>
                <c:pt idx="6">
                  <c:v>27</c:v>
                </c:pt>
                <c:pt idx="7">
                  <c:v>13</c:v>
                </c:pt>
                <c:pt idx="8">
                  <c:v>8</c:v>
                </c:pt>
                <c:pt idx="9">
                  <c:v>6</c:v>
                </c:pt>
                <c:pt idx="10">
                  <c:v>5</c:v>
                </c:pt>
                <c:pt idx="12">
                  <c:v>3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1</c:v>
                </c:pt>
                <c:pt idx="2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1A-442A-8062-499127687F8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Кандидати наук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Лист1!$A$2:$A$24</c:f>
              <c:numCache>
                <c:formatCode>General</c:formatCode>
                <c:ptCount val="2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Лист1!$C$2:$C$24</c:f>
              <c:numCache>
                <c:formatCode>General</c:formatCode>
                <c:ptCount val="23"/>
                <c:pt idx="0">
                  <c:v>59</c:v>
                </c:pt>
                <c:pt idx="1">
                  <c:v>62</c:v>
                </c:pt>
                <c:pt idx="2">
                  <c:v>52</c:v>
                </c:pt>
                <c:pt idx="3">
                  <c:v>54</c:v>
                </c:pt>
                <c:pt idx="4">
                  <c:v>49</c:v>
                </c:pt>
                <c:pt idx="6">
                  <c:v>59</c:v>
                </c:pt>
                <c:pt idx="7">
                  <c:v>39</c:v>
                </c:pt>
                <c:pt idx="8">
                  <c:v>30</c:v>
                </c:pt>
                <c:pt idx="9">
                  <c:v>30</c:v>
                </c:pt>
                <c:pt idx="10">
                  <c:v>24</c:v>
                </c:pt>
                <c:pt idx="12">
                  <c:v>7</c:v>
                </c:pt>
                <c:pt idx="13">
                  <c:v>4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8">
                  <c:v>5</c:v>
                </c:pt>
                <c:pt idx="19">
                  <c:v>4</c:v>
                </c:pt>
                <c:pt idx="20">
                  <c:v>6</c:v>
                </c:pt>
                <c:pt idx="21">
                  <c:v>6</c:v>
                </c:pt>
                <c:pt idx="2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1A-442A-8062-499127687F8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Доктори наук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D1A-442A-8062-499127687F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Лист1!$A$2:$A$24</c:f>
              <c:numCache>
                <c:formatCode>General</c:formatCode>
                <c:ptCount val="2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Лист1!$D$2:$D$24</c:f>
              <c:numCache>
                <c:formatCode>General</c:formatCode>
                <c:ptCount val="23"/>
                <c:pt idx="0">
                  <c:v>37</c:v>
                </c:pt>
                <c:pt idx="1">
                  <c:v>30</c:v>
                </c:pt>
                <c:pt idx="2">
                  <c:v>26</c:v>
                </c:pt>
                <c:pt idx="3">
                  <c:v>22</c:v>
                </c:pt>
                <c:pt idx="4">
                  <c:v>22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6</c:v>
                </c:pt>
                <c:pt idx="10">
                  <c:v>6</c:v>
                </c:pt>
                <c:pt idx="12">
                  <c:v>3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8">
                  <c:v>4</c:v>
                </c:pt>
                <c:pt idx="19">
                  <c:v>1</c:v>
                </c:pt>
                <c:pt idx="20">
                  <c:v>1</c:v>
                </c:pt>
                <c:pt idx="21">
                  <c:v>2</c:v>
                </c:pt>
                <c:pt idx="2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1A-442A-8062-499127687F8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5"/>
        <c:overlap val="100"/>
        <c:axId val="1312055936"/>
        <c:axId val="1368186320"/>
      </c:barChart>
      <c:catAx>
        <c:axId val="131205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68186320"/>
        <c:crosses val="autoZero"/>
        <c:auto val="1"/>
        <c:lblAlgn val="ctr"/>
        <c:lblOffset val="100"/>
        <c:noMultiLvlLbl val="0"/>
      </c:catAx>
      <c:valAx>
        <c:axId val="1368186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12055936"/>
        <c:crosses val="autoZero"/>
        <c:crossBetween val="between"/>
      </c:valAx>
      <c:spPr>
        <a:noFill/>
        <a:ln>
          <a:solidFill>
            <a:schemeClr val="accent1">
              <a:alpha val="99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25443852922981097"/>
          <c:y val="0.91351434050018354"/>
          <c:w val="0.48898487902801568"/>
          <c:h val="6.57602708987801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ru-RU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для Алины'!$A$497</c:f>
              <c:strCache>
                <c:ptCount val="1"/>
                <c:pt idx="0">
                  <c:v>всього аспірантів МДУ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Алины'!$B$496:$F$496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Алины'!$B$497:$F$497</c:f>
              <c:numCache>
                <c:formatCode>General</c:formatCode>
                <c:ptCount val="5"/>
                <c:pt idx="0">
                  <c:v>36</c:v>
                </c:pt>
                <c:pt idx="1">
                  <c:v>46</c:v>
                </c:pt>
                <c:pt idx="2">
                  <c:v>64</c:v>
                </c:pt>
                <c:pt idx="3">
                  <c:v>56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A-4C3B-9B02-63DF19586657}"/>
            </c:ext>
          </c:extLst>
        </c:ser>
        <c:ser>
          <c:idx val="1"/>
          <c:order val="1"/>
          <c:tx>
            <c:strRef>
              <c:f>'графики для Алины'!$A$498</c:f>
              <c:strCache>
                <c:ptCount val="1"/>
                <c:pt idx="0">
                  <c:v>аспіранти денної форми навчання</c:v>
                </c:pt>
              </c:strCache>
            </c:strRef>
          </c:tx>
          <c:spPr>
            <a:solidFill>
              <a:srgbClr val="FF8B3A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Алины'!$B$496:$F$496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Алины'!$B$498:$F$498</c:f>
              <c:numCache>
                <c:formatCode>General</c:formatCode>
                <c:ptCount val="5"/>
                <c:pt idx="0">
                  <c:v>16</c:v>
                </c:pt>
                <c:pt idx="1">
                  <c:v>19</c:v>
                </c:pt>
                <c:pt idx="2">
                  <c:v>40</c:v>
                </c:pt>
                <c:pt idx="3">
                  <c:v>40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A-4C3B-9B02-63DF19586657}"/>
            </c:ext>
          </c:extLst>
        </c:ser>
        <c:ser>
          <c:idx val="2"/>
          <c:order val="2"/>
          <c:tx>
            <c:strRef>
              <c:f>'графики для Алины'!$A$499</c:f>
              <c:strCache>
                <c:ptCount val="1"/>
                <c:pt idx="0">
                  <c:v>всього докторантів МДУ</c:v>
                </c:pt>
              </c:strCache>
            </c:strRef>
          </c:tx>
          <c:spPr>
            <a:solidFill>
              <a:srgbClr val="BEBEBE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Алины'!$B$496:$F$496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Алины'!$B$499:$F$499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7A-4C3B-9B02-63DF195866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3904351"/>
        <c:axId val="1"/>
      </c:barChart>
      <c:catAx>
        <c:axId val="75390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333333"/>
                </a:solidFill>
                <a:latin typeface="Arsenal" panose="02010504060200020004" pitchFamily="50" charset="0"/>
                <a:ea typeface="Times New Roman"/>
                <a:cs typeface="Times New Roman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53904351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333333"/>
              </a:solidFill>
              <a:latin typeface="Arsenal" panose="02010504060200020004" pitchFamily="50" charset="0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для Алины'!$A$584</c:f>
              <c:strCache>
                <c:ptCount val="1"/>
                <c:pt idx="0">
                  <c:v>у фахових виданнях України</c:v>
                </c:pt>
              </c:strCache>
            </c:strRef>
          </c:tx>
          <c:spPr>
            <a:solidFill>
              <a:srgbClr val="003480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0"/>
                  <c:y val="1.851851851851851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EB4-447F-8102-647F5F565FB1}"/>
                </c:ext>
              </c:extLst>
            </c:dLbl>
            <c:dLbl>
              <c:idx val="1"/>
              <c:layout>
                <c:manualLayout>
                  <c:x val="-5.0925337632079971E-17"/>
                  <c:y val="1.851851851851851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B4-447F-8102-647F5F565FB1}"/>
                </c:ext>
              </c:extLst>
            </c:dLbl>
            <c:dLbl>
              <c:idx val="2"/>
              <c:layout>
                <c:manualLayout>
                  <c:x val="0"/>
                  <c:y val="1.388888888888884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EB4-447F-8102-647F5F565FB1}"/>
                </c:ext>
              </c:extLst>
            </c:dLbl>
            <c:dLbl>
              <c:idx val="3"/>
              <c:layout>
                <c:manualLayout>
                  <c:x val="0"/>
                  <c:y val="1.388888888888888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B4-447F-8102-647F5F565FB1}"/>
                </c:ext>
              </c:extLst>
            </c:dLbl>
            <c:dLbl>
              <c:idx val="4"/>
              <c:layout>
                <c:manualLayout>
                  <c:x val="0"/>
                  <c:y val="1.851851851851847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EB4-447F-8102-647F5F565FB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Алины'!$B$583:$F$583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Алины'!$B$584:$F$584</c:f>
              <c:numCache>
                <c:formatCode>General</c:formatCode>
                <c:ptCount val="5"/>
                <c:pt idx="0">
                  <c:v>164</c:v>
                </c:pt>
                <c:pt idx="1">
                  <c:v>146</c:v>
                </c:pt>
                <c:pt idx="2">
                  <c:v>144</c:v>
                </c:pt>
                <c:pt idx="3">
                  <c:v>166</c:v>
                </c:pt>
                <c:pt idx="4">
                  <c:v>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B4-447F-8102-647F5F565FB1}"/>
            </c:ext>
          </c:extLst>
        </c:ser>
        <c:ser>
          <c:idx val="1"/>
          <c:order val="1"/>
          <c:tx>
            <c:strRef>
              <c:f>'графики для Алины'!$A$585</c:f>
              <c:strCache>
                <c:ptCount val="1"/>
                <c:pt idx="0">
                  <c:v>у зарубіжних виданнях</c:v>
                </c:pt>
              </c:strCache>
            </c:strRef>
          </c:tx>
          <c:spPr>
            <a:solidFill>
              <a:srgbClr val="FF8B3A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2.5462668816039986E-17"/>
                  <c:y val="1.388888888888880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EB4-447F-8102-647F5F565FB1}"/>
                </c:ext>
              </c:extLst>
            </c:dLbl>
            <c:dLbl>
              <c:idx val="1"/>
              <c:layout>
                <c:manualLayout>
                  <c:x val="0"/>
                  <c:y val="1.388888888888880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B4-447F-8102-647F5F565FB1}"/>
                </c:ext>
              </c:extLst>
            </c:dLbl>
            <c:dLbl>
              <c:idx val="2"/>
              <c:layout>
                <c:manualLayout>
                  <c:x val="0"/>
                  <c:y val="1.388888888888880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EB4-447F-8102-647F5F565FB1}"/>
                </c:ext>
              </c:extLst>
            </c:dLbl>
            <c:dLbl>
              <c:idx val="3"/>
              <c:layout>
                <c:manualLayout>
                  <c:x val="-1.0185067526415994E-16"/>
                  <c:y val="1.851851851851843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B4-447F-8102-647F5F565FB1}"/>
                </c:ext>
              </c:extLst>
            </c:dLbl>
            <c:dLbl>
              <c:idx val="4"/>
              <c:layout>
                <c:manualLayout>
                  <c:x val="-2.0370135052831988E-16"/>
                  <c:y val="1.851851851851851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EB4-447F-8102-647F5F565FB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Алины'!$B$583:$F$583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Алины'!$B$585:$F$585</c:f>
              <c:numCache>
                <c:formatCode>General</c:formatCode>
                <c:ptCount val="5"/>
                <c:pt idx="0">
                  <c:v>84</c:v>
                </c:pt>
                <c:pt idx="1">
                  <c:v>64</c:v>
                </c:pt>
                <c:pt idx="2">
                  <c:v>54</c:v>
                </c:pt>
                <c:pt idx="3">
                  <c:v>66</c:v>
                </c:pt>
                <c:pt idx="4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EB4-447F-8102-647F5F565FB1}"/>
            </c:ext>
          </c:extLst>
        </c:ser>
        <c:ser>
          <c:idx val="2"/>
          <c:order val="2"/>
          <c:tx>
            <c:strRef>
              <c:f>'графики для Алины'!$A$586</c:f>
              <c:strCache>
                <c:ptCount val="1"/>
                <c:pt idx="0">
                  <c:v>у наукометричних базах даних</c:v>
                </c:pt>
              </c:strCache>
            </c:strRef>
          </c:tx>
          <c:spPr>
            <a:solidFill>
              <a:srgbClr val="BEBEBE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2.5462668816039986E-17"/>
                  <c:y val="1.851851851851851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EB4-447F-8102-647F5F565FB1}"/>
                </c:ext>
              </c:extLst>
            </c:dLbl>
            <c:dLbl>
              <c:idx val="1"/>
              <c:layout>
                <c:manualLayout>
                  <c:x val="-5.0925337632079971E-17"/>
                  <c:y val="1.851851851851851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EB4-447F-8102-647F5F565FB1}"/>
                </c:ext>
              </c:extLst>
            </c:dLbl>
            <c:dLbl>
              <c:idx val="2"/>
              <c:layout>
                <c:manualLayout>
                  <c:x val="0"/>
                  <c:y val="1.388888888888888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EB4-447F-8102-647F5F565FB1}"/>
                </c:ext>
              </c:extLst>
            </c:dLbl>
            <c:dLbl>
              <c:idx val="3"/>
              <c:layout>
                <c:manualLayout>
                  <c:x val="0"/>
                  <c:y val="1.388888888888888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EB4-447F-8102-647F5F565FB1}"/>
                </c:ext>
              </c:extLst>
            </c:dLbl>
            <c:dLbl>
              <c:idx val="4"/>
              <c:layout>
                <c:manualLayout>
                  <c:x val="0"/>
                  <c:y val="2.314814814814814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Arsenal" panose="02010504060200020004" pitchFamily="50" charset="0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EB4-447F-8102-647F5F565FB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Алины'!$B$583:$F$583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Алины'!$B$586:$F$586</c:f>
              <c:numCache>
                <c:formatCode>General</c:formatCode>
                <c:ptCount val="5"/>
                <c:pt idx="0">
                  <c:v>187</c:v>
                </c:pt>
                <c:pt idx="1">
                  <c:v>186</c:v>
                </c:pt>
                <c:pt idx="2">
                  <c:v>150</c:v>
                </c:pt>
                <c:pt idx="3">
                  <c:v>194</c:v>
                </c:pt>
                <c:pt idx="4">
                  <c:v>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5EB4-447F-8102-647F5F565F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1040943"/>
        <c:axId val="1"/>
      </c:barChart>
      <c:catAx>
        <c:axId val="1091040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2">
                    <a:lumMod val="25000"/>
                  </a:schemeClr>
                </a:solidFill>
                <a:latin typeface="Arsenal" panose="02010504060200020004" pitchFamily="50" charset="0"/>
                <a:ea typeface="Times New Roman"/>
                <a:cs typeface="Times New Roman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91040943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senal" panose="02010504060200020004" pitchFamily="50" charset="0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для Алины'!$A$556</c:f>
              <c:strCache>
                <c:ptCount val="1"/>
                <c:pt idx="0">
                  <c:v>монографії</c:v>
                </c:pt>
              </c:strCache>
            </c:strRef>
          </c:tx>
          <c:spPr>
            <a:solidFill>
              <a:srgbClr val="00348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Алины'!$B$555:$F$555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Алины'!$B$556:$F$556</c:f>
              <c:numCache>
                <c:formatCode>General</c:formatCode>
                <c:ptCount val="5"/>
                <c:pt idx="0">
                  <c:v>9</c:v>
                </c:pt>
                <c:pt idx="1">
                  <c:v>4</c:v>
                </c:pt>
                <c:pt idx="2">
                  <c:v>2</c:v>
                </c:pt>
                <c:pt idx="3">
                  <c:v>11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6F-4210-B7A0-C3569EAEDFD0}"/>
            </c:ext>
          </c:extLst>
        </c:ser>
        <c:ser>
          <c:idx val="1"/>
          <c:order val="1"/>
          <c:tx>
            <c:strRef>
              <c:f>'графики для Алины'!$A$557</c:f>
              <c:strCache>
                <c:ptCount val="1"/>
                <c:pt idx="0">
                  <c:v>навчальні посібники </c:v>
                </c:pt>
              </c:strCache>
            </c:strRef>
          </c:tx>
          <c:spPr>
            <a:solidFill>
              <a:srgbClr val="FF8B3A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Алины'!$B$555:$F$555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Алины'!$B$557:$F$557</c:f>
              <c:numCache>
                <c:formatCode>General</c:formatCode>
                <c:ptCount val="5"/>
                <c:pt idx="0">
                  <c:v>60</c:v>
                </c:pt>
                <c:pt idx="1">
                  <c:v>16</c:v>
                </c:pt>
                <c:pt idx="2">
                  <c:v>8</c:v>
                </c:pt>
                <c:pt idx="3">
                  <c:v>27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6F-4210-B7A0-C3569EAEDFD0}"/>
            </c:ext>
          </c:extLst>
        </c:ser>
        <c:ser>
          <c:idx val="2"/>
          <c:order val="2"/>
          <c:tx>
            <c:strRef>
              <c:f>'графики для Алины'!$A$558</c:f>
              <c:strCache>
                <c:ptCount val="1"/>
                <c:pt idx="0">
                  <c:v>підручники </c:v>
                </c:pt>
              </c:strCache>
            </c:strRef>
          </c:tx>
          <c:spPr>
            <a:solidFill>
              <a:srgbClr val="BEBEBE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Алины'!$B$555:$F$555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Алины'!$B$558:$F$558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2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76F-4210-B7A0-C3569EAEDF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0952431"/>
        <c:axId val="1"/>
      </c:barChart>
      <c:catAx>
        <c:axId val="4709524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333333"/>
                </a:solidFill>
                <a:latin typeface="Arsenal" panose="02010504060200020004" pitchFamily="50" charset="0"/>
                <a:ea typeface="Times New Roman"/>
                <a:cs typeface="Times New Roman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470952431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600" b="1" i="0" u="none" strike="noStrike" baseline="0">
              <a:solidFill>
                <a:srgbClr val="333333"/>
              </a:solidFill>
              <a:latin typeface="Arsenal" panose="02010504060200020004" pitchFamily="50" charset="0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'графики для Алины'!$A$603</c:f>
              <c:strCache>
                <c:ptCount val="1"/>
                <c:pt idx="0">
                  <c:v>Природничо-математичний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Алины'!$B$602:$F$602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Алины'!$B$603:$F$603</c:f>
              <c:numCache>
                <c:formatCode>General</c:formatCode>
                <c:ptCount val="5"/>
                <c:pt idx="0">
                  <c:v>32</c:v>
                </c:pt>
                <c:pt idx="1">
                  <c:v>19</c:v>
                </c:pt>
                <c:pt idx="2">
                  <c:v>37</c:v>
                </c:pt>
                <c:pt idx="3">
                  <c:v>25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F8-4F36-9F8B-CED196AAA70B}"/>
            </c:ext>
          </c:extLst>
        </c:ser>
        <c:ser>
          <c:idx val="1"/>
          <c:order val="1"/>
          <c:tx>
            <c:strRef>
              <c:f>'графики для Алины'!$A$604</c:f>
              <c:strCache>
                <c:ptCount val="1"/>
                <c:pt idx="0">
                  <c:v>Гуманітарно-мистецький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Алины'!$B$602:$F$602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Алины'!$B$604:$F$604</c:f>
              <c:numCache>
                <c:formatCode>General</c:formatCode>
                <c:ptCount val="5"/>
                <c:pt idx="0">
                  <c:v>319</c:v>
                </c:pt>
                <c:pt idx="1">
                  <c:v>202</c:v>
                </c:pt>
                <c:pt idx="2">
                  <c:v>220</c:v>
                </c:pt>
                <c:pt idx="3">
                  <c:v>237</c:v>
                </c:pt>
                <c:pt idx="4">
                  <c:v>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F8-4F36-9F8B-CED196AAA70B}"/>
            </c:ext>
          </c:extLst>
        </c:ser>
        <c:ser>
          <c:idx val="2"/>
          <c:order val="2"/>
          <c:tx>
            <c:strRef>
              <c:f>'графики для Алины'!$A$605</c:f>
              <c:strCache>
                <c:ptCount val="1"/>
                <c:pt idx="0">
                  <c:v>Інженерно-технологічний</c:v>
                </c:pt>
              </c:strCache>
            </c:strRef>
          </c:tx>
          <c:spPr>
            <a:solidFill>
              <a:srgbClr val="BEBEBE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Алины'!$B$602:$F$602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Алины'!$B$605:$F$605</c:f>
              <c:numCache>
                <c:formatCode>General</c:formatCode>
                <c:ptCount val="5"/>
                <c:pt idx="0">
                  <c:v>33</c:v>
                </c:pt>
                <c:pt idx="1">
                  <c:v>11</c:v>
                </c:pt>
                <c:pt idx="2">
                  <c:v>13</c:v>
                </c:pt>
                <c:pt idx="3">
                  <c:v>27</c:v>
                </c:pt>
                <c:pt idx="4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F8-4F36-9F8B-CED196AAA70B}"/>
            </c:ext>
          </c:extLst>
        </c:ser>
        <c:ser>
          <c:idx val="3"/>
          <c:order val="3"/>
          <c:tx>
            <c:strRef>
              <c:f>'графики для Алины'!$A$606</c:f>
              <c:strCache>
                <c:ptCount val="1"/>
                <c:pt idx="0">
                  <c:v>Суспільний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senal" panose="02010504060200020004" pitchFamily="50" charset="0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Алины'!$B$602:$F$602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Алины'!$B$606:$F$606</c:f>
              <c:numCache>
                <c:formatCode>General</c:formatCode>
                <c:ptCount val="5"/>
                <c:pt idx="0">
                  <c:v>634</c:v>
                </c:pt>
                <c:pt idx="1">
                  <c:v>441</c:v>
                </c:pt>
                <c:pt idx="2">
                  <c:v>611</c:v>
                </c:pt>
                <c:pt idx="3">
                  <c:v>614</c:v>
                </c:pt>
                <c:pt idx="4">
                  <c:v>580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F8-4F36-9F8B-CED196AAA7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42303519"/>
        <c:axId val="1"/>
      </c:barChart>
      <c:catAx>
        <c:axId val="1642303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>
                    <a:lumMod val="75000"/>
                    <a:lumOff val="25000"/>
                  </a:schemeClr>
                </a:solidFill>
                <a:latin typeface="Arsenal" panose="02010504060200020004" pitchFamily="50" charset="0"/>
                <a:ea typeface="Times New Roman"/>
                <a:cs typeface="Times New Roman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642303519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chemeClr val="tx1">
                  <a:lumMod val="75000"/>
                  <a:lumOff val="25000"/>
                </a:schemeClr>
              </a:solidFill>
              <a:latin typeface="Arsenal" panose="02010504060200020004" pitchFamily="50" charset="0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62094311525661E-2"/>
          <c:y val="3.8758904906955043E-2"/>
          <c:w val="0.96475811376948684"/>
          <c:h val="0.6189295419959849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'графики для Алины'!$A$620</c:f>
              <c:strCache>
                <c:ptCount val="1"/>
                <c:pt idx="0">
                  <c:v>Природничо-математичний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Arsenal" panose="02010504060200020004" pitchFamily="50" charset="0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Алины'!$B$619:$F$619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Алины'!$B$620:$F$620</c:f>
              <c:numCache>
                <c:formatCode>General</c:formatCode>
                <c:ptCount val="5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CB-46DE-BE4A-15A9D1A8BB81}"/>
            </c:ext>
          </c:extLst>
        </c:ser>
        <c:ser>
          <c:idx val="1"/>
          <c:order val="1"/>
          <c:tx>
            <c:strRef>
              <c:f>'графики для Алины'!$A$621</c:f>
              <c:strCache>
                <c:ptCount val="1"/>
                <c:pt idx="0">
                  <c:v>Гуманітарно-мистецький</c:v>
                </c:pt>
              </c:strCache>
            </c:strRef>
          </c:tx>
          <c:spPr>
            <a:solidFill>
              <a:srgbClr val="FF8B3A"/>
            </a:solidFill>
            <a:ln w="6350">
              <a:solidFill>
                <a:schemeClr val="tx1"/>
              </a:solidFill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senal" panose="02010504060200020004" pitchFamily="50" charset="0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Алины'!$B$619:$F$619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Алины'!$B$621:$F$621</c:f>
              <c:numCache>
                <c:formatCode>General</c:formatCode>
                <c:ptCount val="5"/>
                <c:pt idx="0">
                  <c:v>6</c:v>
                </c:pt>
                <c:pt idx="1">
                  <c:v>6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CB-46DE-BE4A-15A9D1A8BB81}"/>
            </c:ext>
          </c:extLst>
        </c:ser>
        <c:ser>
          <c:idx val="2"/>
          <c:order val="2"/>
          <c:tx>
            <c:strRef>
              <c:f>'графики для Алины'!$A$622</c:f>
              <c:strCache>
                <c:ptCount val="1"/>
                <c:pt idx="0">
                  <c:v>Інженерно-технологічний</c:v>
                </c:pt>
              </c:strCache>
            </c:strRef>
          </c:tx>
          <c:spPr>
            <a:solidFill>
              <a:srgbClr val="BEBEBE"/>
            </a:solidFill>
            <a:ln w="6350">
              <a:solidFill>
                <a:schemeClr val="tx1"/>
              </a:solidFill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senal" panose="02010504060200020004" pitchFamily="50" charset="0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Алины'!$B$619:$F$619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Алины'!$B$622:$F$622</c:f>
              <c:numCache>
                <c:formatCode>General</c:formatCode>
                <c:ptCount val="5"/>
                <c:pt idx="0">
                  <c:v>5</c:v>
                </c:pt>
                <c:pt idx="1">
                  <c:v>7</c:v>
                </c:pt>
                <c:pt idx="2">
                  <c:v>4</c:v>
                </c:pt>
                <c:pt idx="3">
                  <c:v>8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CB-46DE-BE4A-15A9D1A8BB81}"/>
            </c:ext>
          </c:extLst>
        </c:ser>
        <c:ser>
          <c:idx val="3"/>
          <c:order val="3"/>
          <c:tx>
            <c:strRef>
              <c:f>'графики для Алины'!$A$623</c:f>
              <c:strCache>
                <c:ptCount val="1"/>
                <c:pt idx="0">
                  <c:v>Суспільний</c:v>
                </c:pt>
              </c:strCache>
            </c:strRef>
          </c:tx>
          <c:spPr>
            <a:solidFill>
              <a:srgbClr val="FFA400"/>
            </a:solidFill>
            <a:ln w="6350">
              <a:solidFill>
                <a:schemeClr val="tx1"/>
              </a:solidFill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senal" panose="02010504060200020004" pitchFamily="50" charset="0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Алины'!$B$619:$F$619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Алины'!$B$623:$F$623</c:f>
              <c:numCache>
                <c:formatCode>General</c:formatCode>
                <c:ptCount val="5"/>
                <c:pt idx="0">
                  <c:v>26</c:v>
                </c:pt>
                <c:pt idx="1">
                  <c:v>35</c:v>
                </c:pt>
                <c:pt idx="2">
                  <c:v>24</c:v>
                </c:pt>
                <c:pt idx="3">
                  <c:v>29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CB-46DE-BE4A-15A9D1A8BB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61"/>
        <c:axId val="1646601007"/>
        <c:axId val="1"/>
      </c:barChart>
      <c:lineChart>
        <c:grouping val="standard"/>
        <c:varyColors val="0"/>
        <c:ser>
          <c:idx val="4"/>
          <c:order val="4"/>
          <c:tx>
            <c:strRef>
              <c:f>'графики для Алины'!$A$624</c:f>
              <c:strCache>
                <c:ptCount val="1"/>
                <c:pt idx="0">
                  <c:v>Загальна кількість публікацій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555555555555582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CB-46DE-BE4A-15A9D1A8BB81}"/>
                </c:ext>
              </c:extLst>
            </c:dLbl>
            <c:dLbl>
              <c:idx val="1"/>
              <c:layout>
                <c:manualLayout>
                  <c:x val="-4.1666666666666664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CB-46DE-BE4A-15A9D1A8BB81}"/>
                </c:ext>
              </c:extLst>
            </c:dLbl>
            <c:dLbl>
              <c:idx val="2"/>
              <c:layout>
                <c:manualLayout>
                  <c:x val="-3.3333333333333437E-2"/>
                  <c:y val="-3.2407407407407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7CB-46DE-BE4A-15A9D1A8BB81}"/>
                </c:ext>
              </c:extLst>
            </c:dLbl>
            <c:dLbl>
              <c:idx val="3"/>
              <c:layout>
                <c:manualLayout>
                  <c:x val="-4.4444444444444446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7CB-46DE-BE4A-15A9D1A8BB81}"/>
                </c:ext>
              </c:extLst>
            </c:dLbl>
            <c:dLbl>
              <c:idx val="4"/>
              <c:layout>
                <c:manualLayout>
                  <c:x val="-3.888888888888889E-2"/>
                  <c:y val="-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7CB-46DE-BE4A-15A9D1A8BB8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senal" panose="02010504060200020004" pitchFamily="50" charset="0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'графики для Алины'!$B$619:$F$619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'графики для Алины'!$B$624:$F$624</c:f>
              <c:numCache>
                <c:formatCode>General</c:formatCode>
                <c:ptCount val="5"/>
                <c:pt idx="0">
                  <c:v>38</c:v>
                </c:pt>
                <c:pt idx="1">
                  <c:v>48</c:v>
                </c:pt>
                <c:pt idx="2">
                  <c:v>32</c:v>
                </c:pt>
                <c:pt idx="3">
                  <c:v>42</c:v>
                </c:pt>
                <c:pt idx="4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7CB-46DE-BE4A-15A9D1A8BB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6601007"/>
        <c:axId val="1"/>
      </c:lineChart>
      <c:catAx>
        <c:axId val="1646601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>
                    <a:lumMod val="85000"/>
                    <a:lumOff val="15000"/>
                  </a:schemeClr>
                </a:solidFill>
                <a:latin typeface="Arsenal" panose="02010504060200020004" pitchFamily="50" charset="0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Calibri"/>
                <a:cs typeface="Calibri"/>
              </a:defRPr>
            </a:pPr>
            <a:endParaRPr lang="ru-RU"/>
          </a:p>
        </c:txPr>
        <c:crossAx val="1646601007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chemeClr val="tx1">
                  <a:lumMod val="85000"/>
                  <a:lumOff val="15000"/>
                </a:schemeClr>
              </a:solidFill>
              <a:latin typeface="Arsenal" panose="02010504060200020004" pitchFamily="50" charset="0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0470466992381434E-17"/>
                  <c:y val="-2.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2BA-4F4E-8070-B98AE09AD2D0}"/>
                </c:ext>
              </c:extLst>
            </c:dLbl>
            <c:dLbl>
              <c:idx val="1"/>
              <c:layout>
                <c:manualLayout>
                  <c:x val="1.5452538631346579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BA-4F4E-8070-B98AE09AD2D0}"/>
                </c:ext>
              </c:extLst>
            </c:dLbl>
            <c:dLbl>
              <c:idx val="2"/>
              <c:layout>
                <c:manualLayout>
                  <c:x val="2.207505518763878E-3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2BA-4F4E-8070-B98AE09AD2D0}"/>
                </c:ext>
              </c:extLst>
            </c:dLbl>
            <c:dLbl>
              <c:idx val="3"/>
              <c:layout>
                <c:manualLayout>
                  <c:x val="-1.6188186796952573E-16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BA-4F4E-8070-B98AE09AD2D0}"/>
                </c:ext>
              </c:extLst>
            </c:dLbl>
            <c:dLbl>
              <c:idx val="4"/>
              <c:layout>
                <c:manualLayout>
                  <c:x val="0"/>
                  <c:y val="-1.5164900380336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BA-4F4E-8070-B98AE09AD2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senal" panose="02010504060200020004" pitchFamily="50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Лист2!$C$2:$G$2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Лист2!$C$3:$G$3</c:f>
              <c:numCache>
                <c:formatCode>General</c:formatCode>
                <c:ptCount val="5"/>
                <c:pt idx="0">
                  <c:v>1230</c:v>
                </c:pt>
                <c:pt idx="1">
                  <c:v>708</c:v>
                </c:pt>
                <c:pt idx="2">
                  <c:v>608</c:v>
                </c:pt>
                <c:pt idx="3">
                  <c:v>517</c:v>
                </c:pt>
                <c:pt idx="4">
                  <c:v>510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BA-4F4E-8070-B98AE09AD2D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42965599"/>
        <c:axId val="411333711"/>
        <c:axId val="0"/>
      </c:bar3DChart>
      <c:catAx>
        <c:axId val="342965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Arsenal" panose="02010504060200020004" pitchFamily="50" charset="0"/>
                <a:ea typeface="+mn-ea"/>
                <a:cs typeface="+mn-cs"/>
              </a:defRPr>
            </a:pPr>
            <a:endParaRPr lang="ru-RU"/>
          </a:p>
        </c:txPr>
        <c:crossAx val="411333711"/>
        <c:crosses val="autoZero"/>
        <c:auto val="1"/>
        <c:lblAlgn val="ctr"/>
        <c:lblOffset val="100"/>
        <c:noMultiLvlLbl val="0"/>
      </c:catAx>
      <c:valAx>
        <c:axId val="4113337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29655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6570143848298027E-2"/>
          <c:y val="5.2824074074074072E-2"/>
          <c:w val="0.68198536961417655"/>
          <c:h val="0.822576917468649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Лист3!$B$3</c:f>
              <c:strCache>
                <c:ptCount val="1"/>
                <c:pt idx="0">
                  <c:v>Декада студентської науки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senal" panose="02010504060200020004" pitchFamily="50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Лист3!$C$2:$H$2</c:f>
              <c:numCache>
                <c:formatCode>General</c:formatCod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Лист3!$C$3:$H$3</c:f>
              <c:numCache>
                <c:formatCode>General</c:formatCode>
                <c:ptCount val="6"/>
                <c:pt idx="0">
                  <c:v>553</c:v>
                </c:pt>
                <c:pt idx="1">
                  <c:v>555</c:v>
                </c:pt>
                <c:pt idx="2">
                  <c:v>327</c:v>
                </c:pt>
                <c:pt idx="3">
                  <c:v>263</c:v>
                </c:pt>
                <c:pt idx="4">
                  <c:v>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1E-489C-BC80-50E5A306D4A6}"/>
            </c:ext>
          </c:extLst>
        </c:ser>
        <c:ser>
          <c:idx val="1"/>
          <c:order val="1"/>
          <c:tx>
            <c:strRef>
              <c:f>Лист3!$B$4</c:f>
              <c:strCache>
                <c:ptCount val="1"/>
                <c:pt idx="0">
                  <c:v>Міжнародні та всеукраїнські конференції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7390180878552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1E-489C-BC80-50E5A306D4A6}"/>
                </c:ext>
              </c:extLst>
            </c:dLbl>
            <c:dLbl>
              <c:idx val="1"/>
              <c:layout>
                <c:manualLayout>
                  <c:x val="1.8604651162790697E-2"/>
                  <c:y val="9.25925925925923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1E-489C-BC80-50E5A306D4A6}"/>
                </c:ext>
              </c:extLst>
            </c:dLbl>
            <c:dLbl>
              <c:idx val="2"/>
              <c:layout>
                <c:manualLayout>
                  <c:x val="1.8604651162790621E-2"/>
                  <c:y val="-4.243778136006664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1E-489C-BC80-50E5A306D4A6}"/>
                </c:ext>
              </c:extLst>
            </c:dLbl>
            <c:dLbl>
              <c:idx val="3"/>
              <c:layout>
                <c:manualLayout>
                  <c:x val="2.0671834625322998E-2"/>
                  <c:y val="-4.62962962962971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1E-489C-BC80-50E5A306D4A6}"/>
                </c:ext>
              </c:extLst>
            </c:dLbl>
            <c:dLbl>
              <c:idx val="4"/>
              <c:layout>
                <c:manualLayout>
                  <c:x val="1.06883283454466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1E-489C-BC80-50E5A306D4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senal" panose="02010504060200020004" pitchFamily="50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Лист3!$C$2:$H$2</c:f>
              <c:numCache>
                <c:formatCode>General</c:formatCod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Лист3!$C$4:$H$4</c:f>
              <c:numCache>
                <c:formatCode>General</c:formatCode>
                <c:ptCount val="6"/>
                <c:pt idx="0">
                  <c:v>555</c:v>
                </c:pt>
                <c:pt idx="1">
                  <c:v>497</c:v>
                </c:pt>
                <c:pt idx="2">
                  <c:v>281</c:v>
                </c:pt>
                <c:pt idx="3">
                  <c:v>343</c:v>
                </c:pt>
                <c:pt idx="4">
                  <c:v>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1E-489C-BC80-50E5A306D4A6}"/>
            </c:ext>
          </c:extLst>
        </c:ser>
        <c:ser>
          <c:idx val="2"/>
          <c:order val="2"/>
          <c:tx>
            <c:strRef>
              <c:f>Лист3!$B$5</c:f>
              <c:strCache>
                <c:ptCount val="1"/>
                <c:pt idx="0">
                  <c:v>Інші науково-комуникативні заходи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335917312661461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1E-489C-BC80-50E5A306D4A6}"/>
                </c:ext>
              </c:extLst>
            </c:dLbl>
            <c:dLbl>
              <c:idx val="1"/>
              <c:layout>
                <c:manualLayout>
                  <c:x val="1.2403100775193722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1E-489C-BC80-50E5A306D4A6}"/>
                </c:ext>
              </c:extLst>
            </c:dLbl>
            <c:dLbl>
              <c:idx val="2"/>
              <c:layout>
                <c:manualLayout>
                  <c:x val="1.8604651162790697E-2"/>
                  <c:y val="-1.3888888888888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1E-489C-BC80-50E5A306D4A6}"/>
                </c:ext>
              </c:extLst>
            </c:dLbl>
            <c:dLbl>
              <c:idx val="3"/>
              <c:layout>
                <c:manualLayout>
                  <c:x val="2.067183462532292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1E-489C-BC80-50E5A306D4A6}"/>
                </c:ext>
              </c:extLst>
            </c:dLbl>
            <c:dLbl>
              <c:idx val="4"/>
              <c:layout>
                <c:manualLayout>
                  <c:x val="1.2825994014535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1E-489C-BC80-50E5A306D4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senal" panose="02010504060200020004" pitchFamily="50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Лист3!$C$2:$H$2</c:f>
              <c:numCache>
                <c:formatCode>General</c:formatCod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Лист3!$C$5:$H$5</c:f>
              <c:numCache>
                <c:formatCode>General</c:formatCode>
                <c:ptCount val="6"/>
                <c:pt idx="0">
                  <c:v>147</c:v>
                </c:pt>
                <c:pt idx="1">
                  <c:v>12</c:v>
                </c:pt>
                <c:pt idx="2">
                  <c:v>163</c:v>
                </c:pt>
                <c:pt idx="3">
                  <c:v>42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31E-489C-BC80-50E5A306D4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8402111"/>
        <c:axId val="487107967"/>
        <c:axId val="0"/>
      </c:bar3DChart>
      <c:catAx>
        <c:axId val="3384021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Arsenal" panose="02010504060200020004" pitchFamily="50" charset="0"/>
                <a:ea typeface="+mn-ea"/>
                <a:cs typeface="+mn-cs"/>
              </a:defRPr>
            </a:pPr>
            <a:endParaRPr lang="ru-RU"/>
          </a:p>
        </c:txPr>
        <c:crossAx val="487107967"/>
        <c:crosses val="autoZero"/>
        <c:auto val="1"/>
        <c:lblAlgn val="ctr"/>
        <c:lblOffset val="100"/>
        <c:noMultiLvlLbl val="0"/>
      </c:catAx>
      <c:valAx>
        <c:axId val="487107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8402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10597772114744"/>
          <c:y val="7.633967629046369E-2"/>
          <c:w val="0.31405304777261972"/>
          <c:h val="0.86583916593759114"/>
        </c:manualLayout>
      </c:layout>
      <c:overlay val="0"/>
      <c:spPr>
        <a:noFill/>
        <a:ln w="9525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ysClr val="windowText" lastClr="000000"/>
              </a:solidFill>
              <a:latin typeface="Arsenal" panose="02010504060200020004" pitchFamily="50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0.06869</cdr:x>
      <cdr:y>0.13443</cdr:y>
    </cdr:from>
    <cdr:to>
      <cdr:x>0.26901</cdr:x>
      <cdr:y>0.17442</cdr:y>
    </cdr:to>
    <cdr:sp macro="" textlink="">
      <cdr:nvSpPr>
        <cdr:cNvPr id="2" name="Правая фигурная скобка 1">
          <a:extLst xmlns:a="http://schemas.openxmlformats.org/drawingml/2006/main">
            <a:ext uri="{FF2B5EF4-FFF2-40B4-BE49-F238E27FC236}">
              <a16:creationId xmlns:a16="http://schemas.microsoft.com/office/drawing/2014/main" id="{59D07E07-59E2-454F-AF01-56107737A4FF}"/>
            </a:ext>
          </a:extLst>
        </cdr:cNvPr>
        <cdr:cNvSpPr/>
      </cdr:nvSpPr>
      <cdr:spPr>
        <a:xfrm xmlns:a="http://schemas.openxmlformats.org/drawingml/2006/main" rot="16200000">
          <a:off x="1067744" y="-242271"/>
          <a:ext cx="109701" cy="1331786"/>
        </a:xfrm>
        <a:prstGeom xmlns:a="http://schemas.openxmlformats.org/drawingml/2006/main" prst="rightBrace">
          <a:avLst>
            <a:gd name="adj1" fmla="val 185073"/>
            <a:gd name="adj2" fmla="val 49745"/>
          </a:avLst>
        </a:prstGeom>
        <a:ln xmlns:a="http://schemas.openxmlformats.org/drawingml/2006/main" w="1270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0.07071</cdr:x>
      <cdr:y>0.00574</cdr:y>
    </cdr:from>
    <cdr:to>
      <cdr:x>0.26659</cdr:x>
      <cdr:y>0.09835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10CBC62-08E9-45F0-994F-F45FC94061DD}"/>
            </a:ext>
          </a:extLst>
        </cdr:cNvPr>
        <cdr:cNvSpPr txBox="1"/>
      </cdr:nvSpPr>
      <cdr:spPr>
        <a:xfrm xmlns:a="http://schemas.openxmlformats.org/drawingml/2006/main">
          <a:off x="470132" y="15749"/>
          <a:ext cx="1302268" cy="2540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000" b="1" dirty="0" err="1">
              <a:solidFill>
                <a:schemeClr val="accent1">
                  <a:lumMod val="50000"/>
                </a:schemeClr>
              </a:solidFill>
            </a:rPr>
            <a:t>Суспільний</a:t>
          </a:r>
          <a:endParaRPr lang="ru-RU" sz="20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0.07789</cdr:x>
      <cdr:y>0.18135</cdr:y>
    </cdr:from>
    <cdr:to>
      <cdr:x>0.11571</cdr:x>
      <cdr:y>0.24212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3F9319C9-0F0F-4652-B698-5B1B674D63F7}"/>
            </a:ext>
          </a:extLst>
        </cdr:cNvPr>
        <cdr:cNvSpPr txBox="1"/>
      </cdr:nvSpPr>
      <cdr:spPr>
        <a:xfrm xmlns:a="http://schemas.openxmlformats.org/drawingml/2006/main">
          <a:off x="517866" y="497482"/>
          <a:ext cx="251439" cy="166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</a:rPr>
            <a:t>123</a:t>
          </a:r>
        </a:p>
      </cdr:txBody>
    </cdr:sp>
  </cdr:relSizeAnchor>
  <cdr:relSizeAnchor xmlns:cdr="http://schemas.openxmlformats.org/drawingml/2006/chartDrawing">
    <cdr:from>
      <cdr:x>0.11988</cdr:x>
      <cdr:y>0.18135</cdr:y>
    </cdr:from>
    <cdr:to>
      <cdr:x>0.1577</cdr:x>
      <cdr:y>0.24212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EA696156-15F0-455A-A308-8F35A57D6D93}"/>
            </a:ext>
          </a:extLst>
        </cdr:cNvPr>
        <cdr:cNvSpPr txBox="1"/>
      </cdr:nvSpPr>
      <cdr:spPr>
        <a:xfrm xmlns:a="http://schemas.openxmlformats.org/drawingml/2006/main">
          <a:off x="796975" y="497482"/>
          <a:ext cx="251438" cy="166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</a:rPr>
            <a:t>102</a:t>
          </a:r>
        </a:p>
      </cdr:txBody>
    </cdr:sp>
  </cdr:relSizeAnchor>
  <cdr:relSizeAnchor xmlns:cdr="http://schemas.openxmlformats.org/drawingml/2006/chartDrawing">
    <cdr:from>
      <cdr:x>0.16143</cdr:x>
      <cdr:y>0.18135</cdr:y>
    </cdr:from>
    <cdr:to>
      <cdr:x>0.19925</cdr:x>
      <cdr:y>0.24212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FDD10B95-9A37-4D90-804C-E1CCCEAE4A4C}"/>
            </a:ext>
          </a:extLst>
        </cdr:cNvPr>
        <cdr:cNvSpPr txBox="1"/>
      </cdr:nvSpPr>
      <cdr:spPr>
        <a:xfrm xmlns:a="http://schemas.openxmlformats.org/drawingml/2006/main">
          <a:off x="1073239" y="497482"/>
          <a:ext cx="251439" cy="166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</a:rPr>
            <a:t>91</a:t>
          </a:r>
        </a:p>
      </cdr:txBody>
    </cdr:sp>
  </cdr:relSizeAnchor>
  <cdr:relSizeAnchor xmlns:cdr="http://schemas.openxmlformats.org/drawingml/2006/chartDrawing">
    <cdr:from>
      <cdr:x>0.20145</cdr:x>
      <cdr:y>0.17868</cdr:y>
    </cdr:from>
    <cdr:to>
      <cdr:x>0.23926</cdr:x>
      <cdr:y>0.23945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632DF46E-4B8F-4761-9E31-CB48579DC8A5}"/>
            </a:ext>
          </a:extLst>
        </cdr:cNvPr>
        <cdr:cNvSpPr txBox="1"/>
      </cdr:nvSpPr>
      <cdr:spPr>
        <a:xfrm xmlns:a="http://schemas.openxmlformats.org/drawingml/2006/main">
          <a:off x="1339332" y="490155"/>
          <a:ext cx="251372" cy="166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</a:rPr>
            <a:t>83</a:t>
          </a:r>
        </a:p>
      </cdr:txBody>
    </cdr:sp>
  </cdr:relSizeAnchor>
  <cdr:relSizeAnchor xmlns:cdr="http://schemas.openxmlformats.org/drawingml/2006/chartDrawing">
    <cdr:from>
      <cdr:x>0.23962</cdr:x>
      <cdr:y>0.18135</cdr:y>
    </cdr:from>
    <cdr:to>
      <cdr:x>0.27743</cdr:x>
      <cdr:y>0.24212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1D897067-7CC0-4BD5-A02C-0406A35C8C93}"/>
            </a:ext>
          </a:extLst>
        </cdr:cNvPr>
        <cdr:cNvSpPr txBox="1"/>
      </cdr:nvSpPr>
      <cdr:spPr>
        <a:xfrm xmlns:a="http://schemas.openxmlformats.org/drawingml/2006/main">
          <a:off x="1593069" y="497482"/>
          <a:ext cx="251372" cy="166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</a:rPr>
            <a:t>75</a:t>
          </a:r>
        </a:p>
      </cdr:txBody>
    </cdr:sp>
  </cdr:relSizeAnchor>
  <cdr:relSizeAnchor xmlns:cdr="http://schemas.openxmlformats.org/drawingml/2006/chartDrawing">
    <cdr:from>
      <cdr:x>0.31623</cdr:x>
      <cdr:y>0.13176</cdr:y>
    </cdr:from>
    <cdr:to>
      <cdr:x>0.51655</cdr:x>
      <cdr:y>0.17175</cdr:y>
    </cdr:to>
    <cdr:sp macro="" textlink="">
      <cdr:nvSpPr>
        <cdr:cNvPr id="9" name="Правая фигурная скобка 8">
          <a:extLst xmlns:a="http://schemas.openxmlformats.org/drawingml/2006/main">
            <a:ext uri="{FF2B5EF4-FFF2-40B4-BE49-F238E27FC236}">
              <a16:creationId xmlns:a16="http://schemas.microsoft.com/office/drawing/2014/main" id="{DD542403-53EF-42A9-ABB7-64E71BADDDA3}"/>
            </a:ext>
          </a:extLst>
        </cdr:cNvPr>
        <cdr:cNvSpPr/>
      </cdr:nvSpPr>
      <cdr:spPr>
        <a:xfrm xmlns:a="http://schemas.openxmlformats.org/drawingml/2006/main" rot="16200000">
          <a:off x="2713453" y="-249598"/>
          <a:ext cx="109701" cy="1331786"/>
        </a:xfrm>
        <a:prstGeom xmlns:a="http://schemas.openxmlformats.org/drawingml/2006/main" prst="rightBrace">
          <a:avLst>
            <a:gd name="adj1" fmla="val 185073"/>
            <a:gd name="adj2" fmla="val 49745"/>
          </a:avLst>
        </a:prstGeom>
        <a:ln xmlns:a="http://schemas.openxmlformats.org/drawingml/2006/main" w="1270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0.31518</cdr:x>
      <cdr:y>0</cdr:y>
    </cdr:from>
    <cdr:to>
      <cdr:x>0.51107</cdr:x>
      <cdr:y>0.24317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935AEE09-ACA1-444A-9A51-888484BDE62C}"/>
            </a:ext>
          </a:extLst>
        </cdr:cNvPr>
        <cdr:cNvSpPr txBox="1"/>
      </cdr:nvSpPr>
      <cdr:spPr>
        <a:xfrm xmlns:a="http://schemas.openxmlformats.org/drawingml/2006/main">
          <a:off x="2095430" y="0"/>
          <a:ext cx="1302335" cy="667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Ins="0" bIns="0" rtlCol="0"/>
        <a:lstStyle xmlns:a="http://schemas.openxmlformats.org/drawingml/2006/main"/>
        <a:p xmlns:a="http://schemas.openxmlformats.org/drawingml/2006/main">
          <a:pPr algn="ctr"/>
          <a:r>
            <a:rPr lang="ru-RU" sz="2000" b="1" dirty="0" err="1">
              <a:solidFill>
                <a:schemeClr val="accent1">
                  <a:lumMod val="50000"/>
                </a:schemeClr>
              </a:solidFill>
            </a:rPr>
            <a:t>Гуманітарно-мистецький</a:t>
          </a:r>
          <a:endParaRPr lang="ru-RU" sz="20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0.31477</cdr:x>
      <cdr:y>0.18402</cdr:y>
    </cdr:from>
    <cdr:to>
      <cdr:x>0.34672</cdr:x>
      <cdr:y>0.24479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66BF0C76-9722-44C8-837B-D5ABB1BE0F96}"/>
            </a:ext>
          </a:extLst>
        </cdr:cNvPr>
        <cdr:cNvSpPr txBox="1"/>
      </cdr:nvSpPr>
      <cdr:spPr>
        <a:xfrm xmlns:a="http://schemas.openxmlformats.org/drawingml/2006/main">
          <a:off x="3098307" y="865844"/>
          <a:ext cx="314434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94</a:t>
          </a:r>
        </a:p>
      </cdr:txBody>
    </cdr:sp>
  </cdr:relSizeAnchor>
  <cdr:relSizeAnchor xmlns:cdr="http://schemas.openxmlformats.org/drawingml/2006/chartDrawing">
    <cdr:from>
      <cdr:x>0.36348</cdr:x>
      <cdr:y>0.18135</cdr:y>
    </cdr:from>
    <cdr:to>
      <cdr:x>0.3887</cdr:x>
      <cdr:y>0.24212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88E27FE5-450F-41A3-AE7A-86C4C5C1DAF1}"/>
            </a:ext>
          </a:extLst>
        </cdr:cNvPr>
        <cdr:cNvSpPr txBox="1"/>
      </cdr:nvSpPr>
      <cdr:spPr>
        <a:xfrm xmlns:a="http://schemas.openxmlformats.org/drawingml/2006/main">
          <a:off x="3577700" y="853282"/>
          <a:ext cx="248247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60</a:t>
          </a:r>
        </a:p>
      </cdr:txBody>
    </cdr:sp>
  </cdr:relSizeAnchor>
  <cdr:relSizeAnchor xmlns:cdr="http://schemas.openxmlformats.org/drawingml/2006/chartDrawing">
    <cdr:from>
      <cdr:x>0.39956</cdr:x>
      <cdr:y>0.18135</cdr:y>
    </cdr:from>
    <cdr:to>
      <cdr:x>0.42585</cdr:x>
      <cdr:y>0.24212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5F270381-F73C-4834-BFC6-4F6039BCBD29}"/>
            </a:ext>
          </a:extLst>
        </cdr:cNvPr>
        <cdr:cNvSpPr txBox="1"/>
      </cdr:nvSpPr>
      <cdr:spPr>
        <a:xfrm xmlns:a="http://schemas.openxmlformats.org/drawingml/2006/main">
          <a:off x="3932807" y="853282"/>
          <a:ext cx="258806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46</a:t>
          </a:r>
        </a:p>
      </cdr:txBody>
    </cdr:sp>
  </cdr:relSizeAnchor>
  <cdr:relSizeAnchor xmlns:cdr="http://schemas.openxmlformats.org/drawingml/2006/chartDrawing">
    <cdr:from>
      <cdr:x>0.44375</cdr:x>
      <cdr:y>0.17868</cdr:y>
    </cdr:from>
    <cdr:to>
      <cdr:x>0.46807</cdr:x>
      <cdr:y>0.23945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39648313-BBC6-430D-B250-32AB66FF9922}"/>
            </a:ext>
          </a:extLst>
        </cdr:cNvPr>
        <cdr:cNvSpPr txBox="1"/>
      </cdr:nvSpPr>
      <cdr:spPr>
        <a:xfrm xmlns:a="http://schemas.openxmlformats.org/drawingml/2006/main">
          <a:off x="4367813" y="840719"/>
          <a:ext cx="239368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42</a:t>
          </a:r>
        </a:p>
      </cdr:txBody>
    </cdr:sp>
  </cdr:relSizeAnchor>
  <cdr:relSizeAnchor xmlns:cdr="http://schemas.openxmlformats.org/drawingml/2006/chartDrawing">
    <cdr:from>
      <cdr:x>0.48434</cdr:x>
      <cdr:y>0.17601</cdr:y>
    </cdr:from>
    <cdr:to>
      <cdr:x>0.51064</cdr:x>
      <cdr:y>0.23678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F80C35A3-6A01-4B7B-B255-7CA77450ED44}"/>
            </a:ext>
          </a:extLst>
        </cdr:cNvPr>
        <cdr:cNvSpPr txBox="1"/>
      </cdr:nvSpPr>
      <cdr:spPr>
        <a:xfrm xmlns:a="http://schemas.openxmlformats.org/drawingml/2006/main">
          <a:off x="4767308" y="828156"/>
          <a:ext cx="258887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35</a:t>
          </a:r>
        </a:p>
      </cdr:txBody>
    </cdr:sp>
  </cdr:relSizeAnchor>
  <cdr:relSizeAnchor xmlns:cdr="http://schemas.openxmlformats.org/drawingml/2006/chartDrawing">
    <cdr:from>
      <cdr:x>0.54024</cdr:x>
      <cdr:y>0.13176</cdr:y>
    </cdr:from>
    <cdr:to>
      <cdr:x>0.74055</cdr:x>
      <cdr:y>0.17175</cdr:y>
    </cdr:to>
    <cdr:sp macro="" textlink="">
      <cdr:nvSpPr>
        <cdr:cNvPr id="16" name="Правая фигурная скобка 15">
          <a:extLst xmlns:a="http://schemas.openxmlformats.org/drawingml/2006/main">
            <a:ext uri="{FF2B5EF4-FFF2-40B4-BE49-F238E27FC236}">
              <a16:creationId xmlns:a16="http://schemas.microsoft.com/office/drawing/2014/main" id="{3E00BE57-209B-4888-A2B2-F30B25B26BEC}"/>
            </a:ext>
          </a:extLst>
        </cdr:cNvPr>
        <cdr:cNvSpPr/>
      </cdr:nvSpPr>
      <cdr:spPr>
        <a:xfrm xmlns:a="http://schemas.openxmlformats.org/drawingml/2006/main" rot="16200000">
          <a:off x="4202669" y="-249565"/>
          <a:ext cx="109701" cy="1331720"/>
        </a:xfrm>
        <a:prstGeom xmlns:a="http://schemas.openxmlformats.org/drawingml/2006/main" prst="rightBrace">
          <a:avLst>
            <a:gd name="adj1" fmla="val 185073"/>
            <a:gd name="adj2" fmla="val 49745"/>
          </a:avLst>
        </a:prstGeom>
        <a:ln xmlns:a="http://schemas.openxmlformats.org/drawingml/2006/main" w="1270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0.53918</cdr:x>
      <cdr:y>0</cdr:y>
    </cdr:from>
    <cdr:to>
      <cdr:x>0.73507</cdr:x>
      <cdr:y>0.24317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D28908C0-09A1-49FE-833B-DAADB447F996}"/>
            </a:ext>
          </a:extLst>
        </cdr:cNvPr>
        <cdr:cNvSpPr txBox="1"/>
      </cdr:nvSpPr>
      <cdr:spPr>
        <a:xfrm xmlns:a="http://schemas.openxmlformats.org/drawingml/2006/main">
          <a:off x="3584613" y="0"/>
          <a:ext cx="1302334" cy="667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Ins="0" bIns="0" rtlCol="0"/>
        <a:lstStyle xmlns:a="http://schemas.openxmlformats.org/drawingml/2006/main"/>
        <a:p xmlns:a="http://schemas.openxmlformats.org/drawingml/2006/main">
          <a:pPr algn="ctr"/>
          <a:r>
            <a:rPr lang="ru-RU" sz="2000" b="1" dirty="0" err="1">
              <a:solidFill>
                <a:schemeClr val="accent1">
                  <a:lumMod val="50000"/>
                </a:schemeClr>
              </a:solidFill>
            </a:rPr>
            <a:t>Природничо-математичний</a:t>
          </a:r>
          <a:endParaRPr lang="ru-RU" sz="20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0.55053</cdr:x>
      <cdr:y>0.17868</cdr:y>
    </cdr:from>
    <cdr:to>
      <cdr:x>0.58835</cdr:x>
      <cdr:y>0.23945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DFDEEC7F-BBA7-43DC-8A57-DE9D824C5343}"/>
            </a:ext>
          </a:extLst>
        </cdr:cNvPr>
        <cdr:cNvSpPr txBox="1"/>
      </cdr:nvSpPr>
      <cdr:spPr>
        <a:xfrm xmlns:a="http://schemas.openxmlformats.org/drawingml/2006/main">
          <a:off x="3664870" y="490161"/>
          <a:ext cx="251732" cy="1666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</a:rPr>
            <a:t>13</a:t>
          </a:r>
        </a:p>
      </cdr:txBody>
    </cdr:sp>
  </cdr:relSizeAnchor>
  <cdr:relSizeAnchor xmlns:cdr="http://schemas.openxmlformats.org/drawingml/2006/chartDrawing">
    <cdr:from>
      <cdr:x>0.60249</cdr:x>
      <cdr:y>0.17868</cdr:y>
    </cdr:from>
    <cdr:to>
      <cdr:x>0.62923</cdr:x>
      <cdr:y>0.23945</cdr:y>
    </cdr:to>
    <cdr:sp macro="" textlink="">
      <cdr:nvSpPr>
        <cdr:cNvPr id="19" name="TextBox 18">
          <a:extLst xmlns:a="http://schemas.openxmlformats.org/drawingml/2006/main">
            <a:ext uri="{FF2B5EF4-FFF2-40B4-BE49-F238E27FC236}">
              <a16:creationId xmlns:a16="http://schemas.microsoft.com/office/drawing/2014/main" id="{F3E02E58-2F57-4BC5-B066-F71814ED2522}"/>
            </a:ext>
          </a:extLst>
        </cdr:cNvPr>
        <cdr:cNvSpPr txBox="1"/>
      </cdr:nvSpPr>
      <cdr:spPr>
        <a:xfrm xmlns:a="http://schemas.openxmlformats.org/drawingml/2006/main">
          <a:off x="5930283" y="840719"/>
          <a:ext cx="263185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5</a:t>
          </a:r>
        </a:p>
      </cdr:txBody>
    </cdr:sp>
  </cdr:relSizeAnchor>
  <cdr:relSizeAnchor xmlns:cdr="http://schemas.openxmlformats.org/drawingml/2006/chartDrawing">
    <cdr:from>
      <cdr:x>0.64218</cdr:x>
      <cdr:y>0.17868</cdr:y>
    </cdr:from>
    <cdr:to>
      <cdr:x>0.66858</cdr:x>
      <cdr:y>0.23945</cdr:y>
    </cdr:to>
    <cdr:sp macro="" textlink="">
      <cdr:nvSpPr>
        <cdr:cNvPr id="20" name="TextBox 19">
          <a:extLst xmlns:a="http://schemas.openxmlformats.org/drawingml/2006/main">
            <a:ext uri="{FF2B5EF4-FFF2-40B4-BE49-F238E27FC236}">
              <a16:creationId xmlns:a16="http://schemas.microsoft.com/office/drawing/2014/main" id="{88E9F5DF-14F1-48E0-B9C2-7A4102A0B625}"/>
            </a:ext>
          </a:extLst>
        </cdr:cNvPr>
        <cdr:cNvSpPr txBox="1"/>
      </cdr:nvSpPr>
      <cdr:spPr>
        <a:xfrm xmlns:a="http://schemas.openxmlformats.org/drawingml/2006/main">
          <a:off x="6320901" y="840719"/>
          <a:ext cx="259886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5</a:t>
          </a:r>
        </a:p>
      </cdr:txBody>
    </cdr:sp>
  </cdr:relSizeAnchor>
  <cdr:relSizeAnchor xmlns:cdr="http://schemas.openxmlformats.org/drawingml/2006/chartDrawing">
    <cdr:from>
      <cdr:x>0.68276</cdr:x>
      <cdr:y>0.17868</cdr:y>
    </cdr:from>
    <cdr:to>
      <cdr:x>0.70639</cdr:x>
      <cdr:y>0.23945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3C640587-13DA-4CF2-A237-A5874062664C}"/>
            </a:ext>
          </a:extLst>
        </cdr:cNvPr>
        <cdr:cNvSpPr txBox="1"/>
      </cdr:nvSpPr>
      <cdr:spPr>
        <a:xfrm xmlns:a="http://schemas.openxmlformats.org/drawingml/2006/main">
          <a:off x="6720395" y="840719"/>
          <a:ext cx="232553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5</a:t>
          </a:r>
        </a:p>
      </cdr:txBody>
    </cdr:sp>
  </cdr:relSizeAnchor>
  <cdr:relSizeAnchor xmlns:cdr="http://schemas.openxmlformats.org/drawingml/2006/chartDrawing">
    <cdr:from>
      <cdr:x>0.72515</cdr:x>
      <cdr:y>0.17868</cdr:y>
    </cdr:from>
    <cdr:to>
      <cdr:x>0.74676</cdr:x>
      <cdr:y>0.23945</cdr:y>
    </cdr:to>
    <cdr:sp macro="" textlink="">
      <cdr:nvSpPr>
        <cdr:cNvPr id="22" name="TextBox 21">
          <a:extLst xmlns:a="http://schemas.openxmlformats.org/drawingml/2006/main">
            <a:ext uri="{FF2B5EF4-FFF2-40B4-BE49-F238E27FC236}">
              <a16:creationId xmlns:a16="http://schemas.microsoft.com/office/drawing/2014/main" id="{62CB55B2-75B5-46EC-B4D5-12C044DF8393}"/>
            </a:ext>
          </a:extLst>
        </cdr:cNvPr>
        <cdr:cNvSpPr txBox="1"/>
      </cdr:nvSpPr>
      <cdr:spPr>
        <a:xfrm xmlns:a="http://schemas.openxmlformats.org/drawingml/2006/main">
          <a:off x="7137646" y="840719"/>
          <a:ext cx="212662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5</a:t>
          </a:r>
        </a:p>
      </cdr:txBody>
    </cdr:sp>
  </cdr:relSizeAnchor>
  <cdr:relSizeAnchor xmlns:cdr="http://schemas.openxmlformats.org/drawingml/2006/chartDrawing">
    <cdr:from>
      <cdr:x>0.77915</cdr:x>
      <cdr:y>0.12909</cdr:y>
    </cdr:from>
    <cdr:to>
      <cdr:x>0.97946</cdr:x>
      <cdr:y>0.16908</cdr:y>
    </cdr:to>
    <cdr:sp macro="" textlink="">
      <cdr:nvSpPr>
        <cdr:cNvPr id="23" name="Правая фигурная скобка 22">
          <a:extLst xmlns:a="http://schemas.openxmlformats.org/drawingml/2006/main">
            <a:ext uri="{FF2B5EF4-FFF2-40B4-BE49-F238E27FC236}">
              <a16:creationId xmlns:a16="http://schemas.microsoft.com/office/drawing/2014/main" id="{4751B294-C0B9-421E-B4B0-3BFE6B569DEF}"/>
            </a:ext>
          </a:extLst>
        </cdr:cNvPr>
        <cdr:cNvSpPr/>
      </cdr:nvSpPr>
      <cdr:spPr>
        <a:xfrm xmlns:a="http://schemas.openxmlformats.org/drawingml/2006/main" rot="16200000">
          <a:off x="5791042" y="-256892"/>
          <a:ext cx="109701" cy="1331720"/>
        </a:xfrm>
        <a:prstGeom xmlns:a="http://schemas.openxmlformats.org/drawingml/2006/main" prst="rightBrace">
          <a:avLst>
            <a:gd name="adj1" fmla="val 185073"/>
            <a:gd name="adj2" fmla="val 49745"/>
          </a:avLst>
        </a:prstGeom>
        <a:ln xmlns:a="http://schemas.openxmlformats.org/drawingml/2006/main" w="1270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0.7805</cdr:x>
      <cdr:y>0.01913</cdr:y>
    </cdr:from>
    <cdr:to>
      <cdr:x>0.97398</cdr:x>
      <cdr:y>0.19849</cdr:y>
    </cdr:to>
    <cdr:sp macro="" textlink="">
      <cdr:nvSpPr>
        <cdr:cNvPr id="24" name="TextBox 23">
          <a:extLst xmlns:a="http://schemas.openxmlformats.org/drawingml/2006/main">
            <a:ext uri="{FF2B5EF4-FFF2-40B4-BE49-F238E27FC236}">
              <a16:creationId xmlns:a16="http://schemas.microsoft.com/office/drawing/2014/main" id="{FADF5519-EFA8-48CE-BE4C-24903CBBFC6E}"/>
            </a:ext>
          </a:extLst>
        </cdr:cNvPr>
        <cdr:cNvSpPr txBox="1"/>
      </cdr:nvSpPr>
      <cdr:spPr>
        <a:xfrm xmlns:a="http://schemas.openxmlformats.org/drawingml/2006/main">
          <a:off x="4636477" y="46893"/>
          <a:ext cx="1149378" cy="4396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Ins="0" bIns="0" rtlCol="0"/>
        <a:lstStyle xmlns:a="http://schemas.openxmlformats.org/drawingml/2006/main"/>
        <a:p xmlns:a="http://schemas.openxmlformats.org/drawingml/2006/main">
          <a:pPr algn="ctr"/>
          <a:r>
            <a:rPr lang="ru-RU" sz="2000" b="1" dirty="0" err="1">
              <a:solidFill>
                <a:schemeClr val="accent1">
                  <a:lumMod val="50000"/>
                </a:schemeClr>
              </a:solidFill>
            </a:rPr>
            <a:t>Інженерно-технологічний</a:t>
          </a:r>
          <a:endParaRPr lang="ru-RU" sz="20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0.79641</cdr:x>
      <cdr:y>0.17868</cdr:y>
    </cdr:from>
    <cdr:to>
      <cdr:x>0.82506</cdr:x>
      <cdr:y>0.23945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F9A228B3-5DEF-47A7-BF13-862C7D860B42}"/>
            </a:ext>
          </a:extLst>
        </cdr:cNvPr>
        <cdr:cNvSpPr txBox="1"/>
      </cdr:nvSpPr>
      <cdr:spPr>
        <a:xfrm xmlns:a="http://schemas.openxmlformats.org/drawingml/2006/main">
          <a:off x="7838982" y="840719"/>
          <a:ext cx="282027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10</a:t>
          </a:r>
        </a:p>
      </cdr:txBody>
    </cdr:sp>
  </cdr:relSizeAnchor>
  <cdr:relSizeAnchor xmlns:cdr="http://schemas.openxmlformats.org/drawingml/2006/chartDrawing">
    <cdr:from>
      <cdr:x>0.8415</cdr:x>
      <cdr:y>0.17868</cdr:y>
    </cdr:from>
    <cdr:to>
      <cdr:x>0.86594</cdr:x>
      <cdr:y>0.23945</cdr:y>
    </cdr:to>
    <cdr:sp macro="" textlink="">
      <cdr:nvSpPr>
        <cdr:cNvPr id="26" name="TextBox 25">
          <a:extLst xmlns:a="http://schemas.openxmlformats.org/drawingml/2006/main">
            <a:ext uri="{FF2B5EF4-FFF2-40B4-BE49-F238E27FC236}">
              <a16:creationId xmlns:a16="http://schemas.microsoft.com/office/drawing/2014/main" id="{FB973367-EE1D-4404-B78D-C54DBC694771}"/>
            </a:ext>
          </a:extLst>
        </cdr:cNvPr>
        <cdr:cNvSpPr txBox="1"/>
      </cdr:nvSpPr>
      <cdr:spPr>
        <a:xfrm xmlns:a="http://schemas.openxmlformats.org/drawingml/2006/main">
          <a:off x="8282865" y="840719"/>
          <a:ext cx="240523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7</a:t>
          </a:r>
        </a:p>
      </cdr:txBody>
    </cdr:sp>
  </cdr:relSizeAnchor>
  <cdr:relSizeAnchor xmlns:cdr="http://schemas.openxmlformats.org/drawingml/2006/chartDrawing">
    <cdr:from>
      <cdr:x>0.87829</cdr:x>
      <cdr:y>0.17868</cdr:y>
    </cdr:from>
    <cdr:to>
      <cdr:x>0.91611</cdr:x>
      <cdr:y>0.23945</cdr:y>
    </cdr:to>
    <cdr:sp macro="" textlink="">
      <cdr:nvSpPr>
        <cdr:cNvPr id="27" name="TextBox 26">
          <a:extLst xmlns:a="http://schemas.openxmlformats.org/drawingml/2006/main">
            <a:ext uri="{FF2B5EF4-FFF2-40B4-BE49-F238E27FC236}">
              <a16:creationId xmlns:a16="http://schemas.microsoft.com/office/drawing/2014/main" id="{479B4992-E7A9-405F-89E3-6AC1128BFDA5}"/>
            </a:ext>
          </a:extLst>
        </cdr:cNvPr>
        <cdr:cNvSpPr txBox="1"/>
      </cdr:nvSpPr>
      <cdr:spPr>
        <a:xfrm xmlns:a="http://schemas.openxmlformats.org/drawingml/2006/main">
          <a:off x="8644980" y="840719"/>
          <a:ext cx="372260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9</a:t>
          </a:r>
        </a:p>
      </cdr:txBody>
    </cdr:sp>
  </cdr:relSizeAnchor>
  <cdr:relSizeAnchor xmlns:cdr="http://schemas.openxmlformats.org/drawingml/2006/chartDrawing">
    <cdr:from>
      <cdr:x>0.92178</cdr:x>
      <cdr:y>0.18135</cdr:y>
    </cdr:from>
    <cdr:to>
      <cdr:x>0.95412</cdr:x>
      <cdr:y>0.24212</cdr:y>
    </cdr:to>
    <cdr:sp macro="" textlink="">
      <cdr:nvSpPr>
        <cdr:cNvPr id="28" name="TextBox 27">
          <a:extLst xmlns:a="http://schemas.openxmlformats.org/drawingml/2006/main">
            <a:ext uri="{FF2B5EF4-FFF2-40B4-BE49-F238E27FC236}">
              <a16:creationId xmlns:a16="http://schemas.microsoft.com/office/drawing/2014/main" id="{A7DCA405-9D45-4984-BB60-D4A550F3AD4C}"/>
            </a:ext>
          </a:extLst>
        </cdr:cNvPr>
        <cdr:cNvSpPr txBox="1"/>
      </cdr:nvSpPr>
      <cdr:spPr>
        <a:xfrm xmlns:a="http://schemas.openxmlformats.org/drawingml/2006/main">
          <a:off x="9072978" y="853282"/>
          <a:ext cx="318360" cy="285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9</a:t>
          </a:r>
        </a:p>
      </cdr:txBody>
    </cdr:sp>
  </cdr:relSizeAnchor>
  <cdr:relSizeAnchor xmlns:cdr="http://schemas.openxmlformats.org/drawingml/2006/chartDrawing">
    <cdr:from>
      <cdr:x>0.95425</cdr:x>
      <cdr:y>0.17067</cdr:y>
    </cdr:from>
    <cdr:to>
      <cdr:x>0.99449</cdr:x>
      <cdr:y>0.23144</cdr:y>
    </cdr:to>
    <cdr:sp macro="" textlink="">
      <cdr:nvSpPr>
        <cdr:cNvPr id="29" name="TextBox 28">
          <a:extLst xmlns:a="http://schemas.openxmlformats.org/drawingml/2006/main">
            <a:ext uri="{FF2B5EF4-FFF2-40B4-BE49-F238E27FC236}">
              <a16:creationId xmlns:a16="http://schemas.microsoft.com/office/drawing/2014/main" id="{11022CD5-36C6-42B2-A3D3-3211FA688597}"/>
            </a:ext>
          </a:extLst>
        </cdr:cNvPr>
        <cdr:cNvSpPr txBox="1"/>
      </cdr:nvSpPr>
      <cdr:spPr>
        <a:xfrm xmlns:a="http://schemas.openxmlformats.org/drawingml/2006/main">
          <a:off x="9392574" y="803031"/>
          <a:ext cx="396123" cy="285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-1680000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ru-RU" sz="1800" b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10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DECBB-E59F-47BE-A1ED-533CB0F2D581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88525-71F8-4E67-9551-91D4891B42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272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471733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690540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15233" y="1390389"/>
            <a:ext cx="9352767" cy="2119574"/>
          </a:xfrm>
        </p:spPr>
        <p:txBody>
          <a:bodyPr anchor="b">
            <a:normAutofit/>
          </a:bodyPr>
          <a:lstStyle>
            <a:lvl1pPr algn="ctr">
              <a:defRPr sz="5400">
                <a:latin typeface="Mariupol Strong" panose="02010B00020201010004" pitchFamily="50" charset="-52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senal" panose="02010504060200020004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C88F-B9CA-45C8-A00C-8C43AC969466}" type="datetime1">
              <a:rPr lang="uk-UA" smtClean="0"/>
              <a:t>17.02.2026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A43C-FBCD-4AE2-910B-92E194FE741D}" type="datetime1">
              <a:rPr lang="uk-UA" smtClean="0"/>
              <a:t>17.02.2026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07E8E-2D6F-40BD-9778-1707624D7A6C}" type="datetime1">
              <a:rPr lang="uk-UA" smtClean="0"/>
              <a:t>17.02.2026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Титульный слайд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Заголовок раздела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Только заголовок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Два объект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Рисунок с подписью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Сравнение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Объект с подписью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63047" y="335308"/>
            <a:ext cx="11090753" cy="1325563"/>
          </a:xfrm>
        </p:spPr>
        <p:txBody>
          <a:bodyPr/>
          <a:lstStyle/>
          <a:p>
            <a:r>
              <a:rPr lang="uk-UA" dirty="0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263047" y="1855442"/>
            <a:ext cx="11090753" cy="4119473"/>
          </a:xfrm>
        </p:spPr>
        <p:txBody>
          <a:bodyPr/>
          <a:lstStyle/>
          <a:p>
            <a:pPr lvl="0"/>
            <a:r>
              <a:rPr lang="uk-UA" dirty="0"/>
              <a:t>Клацніть, щоб відредагувати стилі зразків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34C-C649-464A-864E-3B988A0F5B6F}" type="datetime1">
              <a:rPr lang="uk-UA" smtClean="0"/>
              <a:t>17.02.2026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Заголовок и вертикальный текст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Вертикальный заголовок и текст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F6033-8870-4FEF-A8C4-D5BF0B55D1C8}" type="datetime1">
              <a:rPr lang="uk-UA" smtClean="0"/>
              <a:t>17.02.2026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852A-31C6-4D88-AAB2-E19AF3C331B5}" type="datetime1">
              <a:rPr lang="uk-UA" smtClean="0"/>
              <a:t>17.02.2026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5B49-D08E-4EC8-B4FF-4A90226AD063}" type="datetime1">
              <a:rPr lang="uk-UA" smtClean="0"/>
              <a:t>17.02.2026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52E5-D780-4EB9-9511-62C8D3FB7B3E}" type="datetime1">
              <a:rPr lang="uk-UA" smtClean="0"/>
              <a:t>17.02.2026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F91-EA5F-4FDE-B252-78B6CCE742A2}" type="datetime1">
              <a:rPr lang="uk-UA" smtClean="0"/>
              <a:t>17.02.2026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6D3-648F-4C29-BC10-A1BC5DDA4750}" type="datetime1">
              <a:rPr lang="uk-UA" smtClean="0"/>
              <a:t>17.02.2026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29211-3BC8-44F7-9FD5-8C3692AB0417}" type="datetime1">
              <a:rPr lang="uk-UA" smtClean="0"/>
              <a:t>17.02.2026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3530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5544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noProof="0"/>
              <a:t>Образец текста</a:t>
            </a:r>
          </a:p>
          <a:p>
            <a:pPr lvl="1"/>
            <a:r>
              <a:rPr lang="uk-UA" noProof="0"/>
              <a:t>Второй уровень</a:t>
            </a:r>
          </a:p>
          <a:p>
            <a:pPr lvl="2"/>
            <a:r>
              <a:rPr lang="uk-UA" noProof="0"/>
              <a:t>Третий уровень</a:t>
            </a:r>
          </a:p>
          <a:p>
            <a:pPr lvl="3"/>
            <a:r>
              <a:rPr lang="uk-UA" noProof="0"/>
              <a:t>Четвертый уровень</a:t>
            </a:r>
          </a:p>
          <a:p>
            <a:pPr lvl="4"/>
            <a:r>
              <a:rPr lang="uk-UA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F0FD2-90F9-432F-AF2E-EE109E1A4F98}" type="datetime1">
              <a:rPr lang="uk-UA" smtClean="0"/>
              <a:t>17.02.2026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353799" y="6206781"/>
            <a:ext cx="693153" cy="514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bg1"/>
                </a:solidFill>
                <a:latin typeface="Arsenal" panose="02010504060200020004" pitchFamily="50" charset="0"/>
              </a:defRPr>
            </a:lvl1pPr>
          </a:lstStyle>
          <a:p>
            <a:fld id="{390208AE-91BF-4A6A-BE93-3217D438A616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3480"/>
          </a:solidFill>
          <a:latin typeface="Mariupol Strong" panose="02010B00020201010004" pitchFamily="50" charset="-52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480"/>
          </a:solidFill>
          <a:latin typeface="Arsenal" panose="020105040602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480"/>
          </a:solidFill>
          <a:latin typeface="Arsenal" panose="020105040602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480"/>
          </a:solidFill>
          <a:latin typeface="Arsenal" panose="020105040602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480"/>
          </a:solidFill>
          <a:latin typeface="Arsenal" panose="020105040602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480"/>
          </a:solidFill>
          <a:latin typeface="Arsenal" panose="020105040602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9" name="Google Shape;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0" name="Google Shape;1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FC44B64-CF2F-4111-935B-13D3301D3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9387" y="4749927"/>
            <a:ext cx="4195483" cy="1597086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br>
              <a:rPr lang="ru-RU" dirty="0"/>
            </a:b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проректор з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науково-педагогічної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роботи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молодіжної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політики</a:t>
            </a:r>
            <a:b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к. пед. н., доцент</a:t>
            </a:r>
            <a:b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Юлія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ДЕМИДОВА</a:t>
            </a:r>
            <a:endParaRPr lang="ru-U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583138"/>
            <a:ext cx="11354937" cy="3152632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91071" y="1711865"/>
            <a:ext cx="10699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4800" b="1" dirty="0">
                <a:solidFill>
                  <a:srgbClr val="00206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ПРО РЕЗУЛЬТАТИ НАУКОВОЇ РОБОТИ ВИКЛАДАЧІВ </a:t>
            </a:r>
            <a:r>
              <a:rPr lang="uk-UA" sz="4800" b="1" dirty="0" err="1">
                <a:solidFill>
                  <a:srgbClr val="00206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МДУ</a:t>
            </a:r>
            <a:r>
              <a:rPr lang="uk-UA" sz="4800" b="1" dirty="0">
                <a:solidFill>
                  <a:srgbClr val="00206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uk-UA" sz="4800" b="1" dirty="0">
                <a:solidFill>
                  <a:srgbClr val="00206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ЗА 2025 РІК</a:t>
            </a:r>
            <a:endParaRPr lang="ru-RU" sz="4800" b="1" dirty="0">
              <a:effectLst/>
              <a:latin typeface="Mariupol Strong" panose="02010B00020201010004" pitchFamily="50" charset="-52"/>
              <a:ea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492" y="4034345"/>
            <a:ext cx="9419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solidFill>
                  <a:srgbClr val="00206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(аналітичні матеріали для засідання вченої ради)</a:t>
            </a:r>
            <a:endParaRPr lang="ru-RU" sz="2800" dirty="0">
              <a:latin typeface="Mariupol Strong" panose="02010B00020201010004" pitchFamily="50" charset="-5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224050" y="154309"/>
            <a:ext cx="1051559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Монографії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,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підручники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,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навчальні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посібники</a:t>
            </a:r>
            <a:endParaRPr dirty="0">
              <a:solidFill>
                <a:srgbClr val="003480"/>
              </a:solidFill>
              <a:latin typeface="Mariupol Strong" panose="02010B00020201010004" pitchFamily="50" charset="-52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1616753" y="2015945"/>
            <a:ext cx="1494971" cy="83697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10</a:t>
            </a:r>
            <a:endParaRPr lang="ru-RU" sz="5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4050" y="1589459"/>
            <a:ext cx="14863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Монографії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1616753" y="3620063"/>
            <a:ext cx="1494971" cy="83697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21</a:t>
            </a:r>
            <a:endParaRPr lang="ru-RU" sz="5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4" name="Прямоугольник: скругленные углы 13"/>
          <p:cNvSpPr/>
          <p:nvPr/>
        </p:nvSpPr>
        <p:spPr>
          <a:xfrm>
            <a:off x="1616753" y="5131948"/>
            <a:ext cx="1494971" cy="83697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2</a:t>
            </a:r>
            <a:endParaRPr lang="ru-RU" sz="5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050" y="3202952"/>
            <a:ext cx="2526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Навчальні посібники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4050" y="4704539"/>
            <a:ext cx="14863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Підручники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EA0989A5-0929-825A-82BC-AF8D06DC41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2767628"/>
              </p:ext>
            </p:extLst>
          </p:nvPr>
        </p:nvGraphicFramePr>
        <p:xfrm>
          <a:off x="3253739" y="1589459"/>
          <a:ext cx="7843347" cy="4837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224050" y="154309"/>
            <a:ext cx="1113264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ru-RU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Динаміка</a:t>
            </a:r>
            <a:r>
              <a:rPr lang="ru-RU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публікацій</a:t>
            </a:r>
            <a:r>
              <a:rPr lang="ru-RU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науково-педагогічних</a:t>
            </a:r>
            <a:r>
              <a:rPr lang="ru-RU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працівників</a:t>
            </a:r>
            <a:r>
              <a:rPr lang="ru-RU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МДУ</a:t>
            </a:r>
            <a:r>
              <a:rPr lang="ru-RU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(за </a:t>
            </a:r>
            <a:r>
              <a:rPr lang="ru-RU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напрямами</a:t>
            </a:r>
            <a:r>
              <a:rPr lang="ru-RU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0785" y="2159100"/>
            <a:ext cx="1488190" cy="442674"/>
          </a:xfrm>
          <a:prstGeom prst="roundRect">
            <a:avLst/>
          </a:prstGeom>
          <a:solidFill>
            <a:srgbClr val="FF9900"/>
          </a:solidFill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Суспільний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14478" y="1946125"/>
            <a:ext cx="12506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580</a:t>
            </a:r>
            <a:endParaRPr lang="ru-RU" sz="4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3897" y="3026059"/>
            <a:ext cx="1738609" cy="783193"/>
          </a:xfrm>
          <a:prstGeom prst="roundRect">
            <a:avLst/>
          </a:prstGeom>
          <a:solidFill>
            <a:srgbClr val="FF9900"/>
          </a:solidFill>
        </p:spPr>
        <p:txBody>
          <a:bodyPr wrap="none" rtlCol="0">
            <a:spAutoFit/>
          </a:bodyPr>
          <a:lstStyle/>
          <a:p>
            <a:r>
              <a:rPr lang="uk-UA" sz="2000" b="1" dirty="0" err="1">
                <a:solidFill>
                  <a:srgbClr val="003480"/>
                </a:solidFill>
                <a:latin typeface="Arsenal" panose="02010504060200020004" pitchFamily="50" charset="0"/>
              </a:rPr>
              <a:t>Гуманітарно</a:t>
            </a:r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-</a:t>
            </a:r>
          </a:p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мистецький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90809" y="2937620"/>
            <a:ext cx="9925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171</a:t>
            </a:r>
            <a:endParaRPr lang="ru-RU" sz="4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2144" y="4249781"/>
            <a:ext cx="1906775" cy="783193"/>
          </a:xfrm>
          <a:prstGeom prst="roundRect">
            <a:avLst/>
          </a:prstGeom>
          <a:solidFill>
            <a:srgbClr val="FF9900"/>
          </a:solidFill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Природничо-</a:t>
            </a:r>
          </a:p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математичний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58134" y="4112796"/>
            <a:ext cx="8579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uk-UA" sz="4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25</a:t>
            </a:r>
            <a:endParaRPr lang="ru-RU" sz="4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0785" y="5451357"/>
            <a:ext cx="1856824" cy="783193"/>
          </a:xfrm>
          <a:prstGeom prst="roundRect">
            <a:avLst/>
          </a:prstGeom>
          <a:solidFill>
            <a:srgbClr val="FF9900"/>
          </a:solidFill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Інженерно-</a:t>
            </a:r>
          </a:p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технологічний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25006" y="5311486"/>
            <a:ext cx="875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62</a:t>
            </a:r>
            <a:endParaRPr lang="ru-RU" sz="4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69F67421-973D-E49E-12D5-673322B334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9068371"/>
              </p:ext>
            </p:extLst>
          </p:nvPr>
        </p:nvGraphicFramePr>
        <p:xfrm>
          <a:off x="3398805" y="1479872"/>
          <a:ext cx="7714358" cy="5223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322728" y="154309"/>
            <a:ext cx="110339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uk-UA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Динаміка публікацій у </a:t>
            </a:r>
            <a:r>
              <a:rPr lang="uk-UA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наукометричних</a:t>
            </a:r>
            <a:r>
              <a:rPr lang="uk-UA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базах </a:t>
            </a:r>
            <a:br>
              <a:rPr lang="uk-UA" sz="3600" dirty="0">
                <a:solidFill>
                  <a:srgbClr val="003480"/>
                </a:solidFill>
                <a:latin typeface="Mariupol Strong" panose="02010B00020201010004" pitchFamily="50" charset="-52"/>
              </a:rPr>
            </a:br>
            <a:r>
              <a:rPr lang="uk-UA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Scopus</a:t>
            </a:r>
            <a:r>
              <a:rPr lang="uk-UA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та </a:t>
            </a:r>
            <a:r>
              <a:rPr lang="uk-UA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Web</a:t>
            </a:r>
            <a:r>
              <a:rPr lang="uk-UA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uk-UA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of</a:t>
            </a:r>
            <a:r>
              <a:rPr lang="uk-UA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uk-UA" sz="36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Science</a:t>
            </a:r>
            <a:r>
              <a:rPr lang="uk-UA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 (за напрямами</a:t>
            </a:r>
            <a:r>
              <a:rPr lang="ru-RU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2659" y="3369264"/>
            <a:ext cx="1113825" cy="1021556"/>
          </a:xfrm>
          <a:prstGeom prst="roundRect">
            <a:avLst/>
          </a:prstGeom>
          <a:solidFill>
            <a:srgbClr val="FF9900"/>
          </a:solidFill>
        </p:spPr>
        <p:txBody>
          <a:bodyPr wrap="none" rtlCol="0">
            <a:spAutoFit/>
          </a:bodyPr>
          <a:lstStyle/>
          <a:p>
            <a:r>
              <a:rPr lang="uk-UA" sz="5400" dirty="0">
                <a:solidFill>
                  <a:srgbClr val="003480"/>
                </a:solidFill>
                <a:latin typeface="Mariupol Strong" panose="02010B00020201010004" pitchFamily="50" charset="-52"/>
              </a:rPr>
              <a:t>46</a:t>
            </a:r>
            <a:endParaRPr lang="ru-RU" sz="54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4924" y="1827343"/>
            <a:ext cx="29763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003480"/>
                </a:solidFill>
                <a:latin typeface="Arsenal" panose="02010504060200020004" pitchFamily="50" charset="0"/>
              </a:rPr>
              <a:t>Загальна кількість</a:t>
            </a:r>
          </a:p>
          <a:p>
            <a:pPr algn="ctr"/>
            <a:r>
              <a:rPr lang="uk-UA" sz="2800" b="1" dirty="0">
                <a:solidFill>
                  <a:srgbClr val="003480"/>
                </a:solidFill>
                <a:latin typeface="Arsenal" panose="02010504060200020004" pitchFamily="50" charset="0"/>
              </a:rPr>
              <a:t>публікацій</a:t>
            </a:r>
            <a:endParaRPr lang="ru-RU" sz="28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99346" y="5496749"/>
            <a:ext cx="1488190" cy="442674"/>
          </a:xfrm>
          <a:prstGeom prst="roundRect">
            <a:avLst/>
          </a:prstGeom>
          <a:solidFill>
            <a:srgbClr val="FF9900"/>
          </a:solidFill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Суспільний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07522" y="5454610"/>
            <a:ext cx="1738609" cy="783193"/>
          </a:xfrm>
          <a:prstGeom prst="roundRect">
            <a:avLst/>
          </a:prstGeom>
          <a:solidFill>
            <a:srgbClr val="FF9900"/>
          </a:solidFill>
        </p:spPr>
        <p:txBody>
          <a:bodyPr wrap="none" rtlCol="0">
            <a:spAutoFit/>
          </a:bodyPr>
          <a:lstStyle/>
          <a:p>
            <a:r>
              <a:rPr lang="uk-UA" sz="2000" b="1" dirty="0" err="1">
                <a:solidFill>
                  <a:srgbClr val="003480"/>
                </a:solidFill>
                <a:latin typeface="Arsenal" panose="02010504060200020004" pitchFamily="50" charset="0"/>
              </a:rPr>
              <a:t>Гуманітарно</a:t>
            </a:r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-</a:t>
            </a:r>
          </a:p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мистецький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07275" y="5454609"/>
            <a:ext cx="1906775" cy="783193"/>
          </a:xfrm>
          <a:prstGeom prst="roundRect">
            <a:avLst/>
          </a:prstGeom>
          <a:solidFill>
            <a:srgbClr val="FF9900"/>
          </a:solidFill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Природничо-</a:t>
            </a:r>
          </a:p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математичний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28778" y="5402814"/>
            <a:ext cx="1856824" cy="783193"/>
          </a:xfrm>
          <a:prstGeom prst="roundRect">
            <a:avLst/>
          </a:prstGeom>
          <a:solidFill>
            <a:srgbClr val="FF9900"/>
          </a:solidFill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Інженерно-</a:t>
            </a:r>
          </a:p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технологічний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383810" y="6053728"/>
            <a:ext cx="6431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11</a:t>
            </a:r>
            <a:endParaRPr lang="ru-RU" sz="4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44874" y="6088559"/>
            <a:ext cx="5389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6</a:t>
            </a:r>
            <a:endParaRPr lang="ru-RU" sz="4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54781" y="6055638"/>
            <a:ext cx="875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29</a:t>
            </a:r>
            <a:endParaRPr lang="ru-RU" sz="4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35E965-CB1A-4921-A0F0-8BB93CF8BB17}"/>
              </a:ext>
            </a:extLst>
          </p:cNvPr>
          <p:cNvSpPr txBox="1"/>
          <p:nvPr/>
        </p:nvSpPr>
        <p:spPr>
          <a:xfrm>
            <a:off x="6798099" y="6055637"/>
            <a:ext cx="4106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>
                <a:solidFill>
                  <a:srgbClr val="FF0000"/>
                </a:solidFill>
                <a:latin typeface="Mariupol Strong" panose="02010B00020201010004" pitchFamily="50" charset="-52"/>
              </a:rPr>
              <a:t>-</a:t>
            </a:r>
            <a:endParaRPr lang="ru-RU" sz="4400" b="1" dirty="0">
              <a:solidFill>
                <a:srgbClr val="FF0000"/>
              </a:solidFill>
              <a:latin typeface="Mariupol Strong" panose="02010B00020201010004" pitchFamily="50" charset="-52"/>
            </a:endParaRP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220C1958-4511-8450-D82E-E0AF6E4540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6046991"/>
              </p:ext>
            </p:extLst>
          </p:nvPr>
        </p:nvGraphicFramePr>
        <p:xfrm>
          <a:off x="3151275" y="1597981"/>
          <a:ext cx="7928066" cy="3853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400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0034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11" name="Google Shape;111;p4"/>
          <p:cNvSpPr/>
          <p:nvPr/>
        </p:nvSpPr>
        <p:spPr>
          <a:xfrm flipH="1">
            <a:off x="11356694" y="0"/>
            <a:ext cx="835306" cy="104172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803607" y="2546943"/>
            <a:ext cx="103433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VІ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.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Видавнича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діяльність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МДУ у </a:t>
            </a:r>
            <a:b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</a:b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2025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році</a:t>
            </a:r>
            <a:endParaRPr lang="ru-RU" sz="40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D7F97EFB-813D-4185-8D02-6AC0C06B215C}"/>
              </a:ext>
            </a:extLst>
          </p:cNvPr>
          <p:cNvSpPr/>
          <p:nvPr/>
        </p:nvSpPr>
        <p:spPr>
          <a:xfrm>
            <a:off x="304797" y="1867760"/>
            <a:ext cx="6041411" cy="337044"/>
          </a:xfrm>
          <a:prstGeom prst="roundRect">
            <a:avLst/>
          </a:prstGeom>
          <a:solidFill>
            <a:srgbClr val="FFA400"/>
          </a:solidFill>
          <a:ln>
            <a:solidFill>
              <a:srgbClr val="FFA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dirty="0">
                <a:solidFill>
                  <a:srgbClr val="002060"/>
                </a:solidFill>
                <a:latin typeface="Mariupol Strong" panose="02010B00020201010004" pitchFamily="50" charset="-52"/>
              </a:rPr>
              <a:t>Філологія</a:t>
            </a:r>
            <a:endParaRPr lang="ru-RU" sz="2400" dirty="0">
              <a:solidFill>
                <a:srgbClr val="00206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8B8CCFF-929E-4FF9-A8B0-60E127CB683A}"/>
              </a:ext>
            </a:extLst>
          </p:cNvPr>
          <p:cNvSpPr/>
          <p:nvPr/>
        </p:nvSpPr>
        <p:spPr>
          <a:xfrm>
            <a:off x="304798" y="54376"/>
            <a:ext cx="108727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В університеті продовжується випуск наукових видань, зокрема: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EB6F50D-17BD-42EB-B983-680E85F56E89}"/>
              </a:ext>
            </a:extLst>
          </p:cNvPr>
          <p:cNvSpPr/>
          <p:nvPr/>
        </p:nvSpPr>
        <p:spPr>
          <a:xfrm>
            <a:off x="304797" y="1277881"/>
            <a:ext cx="106825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Вісник</a:t>
            </a:r>
            <a:r>
              <a:rPr lang="ru-RU" sz="2800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Маріупольського</a:t>
            </a:r>
            <a:r>
              <a:rPr lang="ru-RU" sz="2800" b="1" i="1" dirty="0">
                <a:solidFill>
                  <a:srgbClr val="002060"/>
                </a:solidFill>
                <a:latin typeface="Arsenal" panose="02010504060200020004" pitchFamily="50" charset="0"/>
              </a:rPr>
              <a:t> державного </a:t>
            </a:r>
            <a:r>
              <a:rPr lang="ru-RU" sz="2800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університету</a:t>
            </a:r>
            <a:r>
              <a:rPr lang="ru-RU" sz="2800" b="1" i="1" dirty="0">
                <a:solidFill>
                  <a:srgbClr val="002060"/>
                </a:solidFill>
                <a:latin typeface="Arsenal" panose="02010504060200020004" pitchFamily="50" charset="0"/>
              </a:rPr>
              <a:t> за </a:t>
            </a:r>
            <a:r>
              <a:rPr lang="ru-RU" sz="2800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серіями</a:t>
            </a:r>
            <a:r>
              <a:rPr lang="ru-RU" sz="2800" b="1" i="1" dirty="0">
                <a:solidFill>
                  <a:srgbClr val="002060"/>
                </a:solidFill>
                <a:latin typeface="Arsenal" panose="02010504060200020004" pitchFamily="50" charset="0"/>
              </a:rPr>
              <a:t>: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8558F20-69B7-46D2-BC02-B1CA1D98025E}"/>
              </a:ext>
            </a:extLst>
          </p:cNvPr>
          <p:cNvSpPr/>
          <p:nvPr/>
        </p:nvSpPr>
        <p:spPr>
          <a:xfrm>
            <a:off x="1046331" y="2171027"/>
            <a:ext cx="10131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(включено до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Переліку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фахових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видань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України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;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міжнародної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наукометричної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бази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даних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«</a:t>
            </a:r>
            <a:r>
              <a:rPr lang="tr-TR" b="1" i="1" dirty="0">
                <a:solidFill>
                  <a:srgbClr val="002060"/>
                </a:solidFill>
                <a:latin typeface="Arsenal" panose="02010504060200020004" pitchFamily="50" charset="0"/>
              </a:rPr>
              <a:t>Index Copernicus International»);</a:t>
            </a:r>
            <a:endParaRPr lang="ru-RU" b="1" i="1" dirty="0">
              <a:solidFill>
                <a:srgbClr val="002060"/>
              </a:solidFill>
              <a:latin typeface="Arsenal" panose="02010504060200020004" pitchFamily="50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33C5E297-CB13-4BF4-91E6-AED4074100F5}"/>
              </a:ext>
            </a:extLst>
          </p:cNvPr>
          <p:cNvSpPr/>
          <p:nvPr/>
        </p:nvSpPr>
        <p:spPr>
          <a:xfrm>
            <a:off x="304797" y="2807227"/>
            <a:ext cx="6041410" cy="338400"/>
          </a:xfrm>
          <a:prstGeom prst="roundRect">
            <a:avLst/>
          </a:prstGeom>
          <a:solidFill>
            <a:srgbClr val="FFA400"/>
          </a:solidFill>
          <a:ln>
            <a:solidFill>
              <a:srgbClr val="FFA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dirty="0">
                <a:solidFill>
                  <a:srgbClr val="002060"/>
                </a:solidFill>
                <a:latin typeface="Mariupol Strong" panose="02010B00020201010004" pitchFamily="50" charset="-52"/>
              </a:rPr>
              <a:t>Філософія, культурологія, соціологія </a:t>
            </a:r>
            <a:endParaRPr lang="ru-RU" sz="2000" dirty="0">
              <a:solidFill>
                <a:srgbClr val="00206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80E552C-2D00-463A-950C-6ADC0B56E903}"/>
              </a:ext>
            </a:extLst>
          </p:cNvPr>
          <p:cNvSpPr/>
          <p:nvPr/>
        </p:nvSpPr>
        <p:spPr>
          <a:xfrm>
            <a:off x="1046331" y="3162207"/>
            <a:ext cx="10131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(включено до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Переліку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фахових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видань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України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(з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культурології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);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міжнародної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наукометричної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бази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даних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«</a:t>
            </a:r>
            <a:r>
              <a:rPr lang="tr-TR" b="1" i="1" dirty="0">
                <a:solidFill>
                  <a:srgbClr val="002060"/>
                </a:solidFill>
                <a:latin typeface="Arsenal" panose="02010504060200020004" pitchFamily="50" charset="0"/>
              </a:rPr>
              <a:t>Index Copernicus International»);</a:t>
            </a:r>
            <a:endParaRPr lang="ru-RU" b="1" i="1" dirty="0">
              <a:solidFill>
                <a:srgbClr val="002060"/>
              </a:solidFill>
              <a:latin typeface="Arsenal" panose="02010504060200020004" pitchFamily="50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1949D95D-4AE9-4C9F-BCA5-138F56731571}"/>
              </a:ext>
            </a:extLst>
          </p:cNvPr>
          <p:cNvSpPr/>
          <p:nvPr/>
        </p:nvSpPr>
        <p:spPr>
          <a:xfrm>
            <a:off x="304797" y="3808538"/>
            <a:ext cx="6041410" cy="338400"/>
          </a:xfrm>
          <a:prstGeom prst="roundRect">
            <a:avLst/>
          </a:prstGeom>
          <a:solidFill>
            <a:srgbClr val="FFA400"/>
          </a:solidFill>
          <a:ln>
            <a:solidFill>
              <a:srgbClr val="FFA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dirty="0">
                <a:solidFill>
                  <a:srgbClr val="002060"/>
                </a:solidFill>
                <a:latin typeface="Mariupol Strong" panose="02010B00020201010004" pitchFamily="50" charset="-52"/>
              </a:rPr>
              <a:t>Право</a:t>
            </a:r>
            <a:endParaRPr lang="ru-RU" sz="2000" dirty="0">
              <a:solidFill>
                <a:srgbClr val="00206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FFCBBDF-1CD4-4248-A2BF-74BF36FE8062}"/>
              </a:ext>
            </a:extLst>
          </p:cNvPr>
          <p:cNvSpPr/>
          <p:nvPr/>
        </p:nvSpPr>
        <p:spPr>
          <a:xfrm>
            <a:off x="1046331" y="4131703"/>
            <a:ext cx="10131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(включено до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Переліку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фахових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видань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України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;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міжнародної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наукометричної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бази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даних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«</a:t>
            </a:r>
            <a:r>
              <a:rPr lang="tr-TR" b="1" i="1" dirty="0">
                <a:solidFill>
                  <a:srgbClr val="002060"/>
                </a:solidFill>
                <a:latin typeface="Arsenal" panose="02010504060200020004" pitchFamily="50" charset="0"/>
              </a:rPr>
              <a:t>Index Copernicus International»);</a:t>
            </a:r>
            <a:endParaRPr lang="ru-RU" b="1" i="1" dirty="0">
              <a:solidFill>
                <a:srgbClr val="002060"/>
              </a:solidFill>
              <a:latin typeface="Arsenal" panose="02010504060200020004" pitchFamily="50" charset="0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78458A66-EEB6-4820-B8EF-290901772CBC}"/>
              </a:ext>
            </a:extLst>
          </p:cNvPr>
          <p:cNvSpPr/>
          <p:nvPr/>
        </p:nvSpPr>
        <p:spPr>
          <a:xfrm>
            <a:off x="304797" y="4778034"/>
            <a:ext cx="6041410" cy="338400"/>
          </a:xfrm>
          <a:prstGeom prst="roundRect">
            <a:avLst/>
          </a:prstGeom>
          <a:solidFill>
            <a:srgbClr val="FFA400"/>
          </a:solidFill>
          <a:ln>
            <a:solidFill>
              <a:srgbClr val="FFA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dirty="0">
                <a:solidFill>
                  <a:srgbClr val="002060"/>
                </a:solidFill>
                <a:latin typeface="Mariupol Strong" panose="02010B00020201010004" pitchFamily="50" charset="-52"/>
              </a:rPr>
              <a:t>Історія. Політологія </a:t>
            </a:r>
            <a:endParaRPr lang="ru-RU" sz="2000" dirty="0">
              <a:solidFill>
                <a:srgbClr val="00206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B90A7A1C-5E45-42F0-84AE-A74014D8CB6F}"/>
              </a:ext>
            </a:extLst>
          </p:cNvPr>
          <p:cNvSpPr/>
          <p:nvPr/>
        </p:nvSpPr>
        <p:spPr>
          <a:xfrm>
            <a:off x="1046331" y="5101199"/>
            <a:ext cx="10131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(включено до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Переліку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фахових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видань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України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;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міжнародної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наукометричної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бази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даних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«</a:t>
            </a:r>
            <a:r>
              <a:rPr lang="tr-TR" b="1" i="1" dirty="0">
                <a:solidFill>
                  <a:srgbClr val="002060"/>
                </a:solidFill>
                <a:latin typeface="Arsenal" panose="02010504060200020004" pitchFamily="50" charset="0"/>
              </a:rPr>
              <a:t>Index Copernicus International»);</a:t>
            </a:r>
            <a:endParaRPr lang="ru-RU" b="1" i="1" dirty="0">
              <a:solidFill>
                <a:srgbClr val="002060"/>
              </a:solidFill>
              <a:latin typeface="Arsenal" panose="02010504060200020004" pitchFamily="50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0D1CCCC0-FEEF-4E5D-8353-D8C5ED42C336}"/>
              </a:ext>
            </a:extLst>
          </p:cNvPr>
          <p:cNvSpPr/>
          <p:nvPr/>
        </p:nvSpPr>
        <p:spPr>
          <a:xfrm>
            <a:off x="304797" y="5747530"/>
            <a:ext cx="6041410" cy="338400"/>
          </a:xfrm>
          <a:prstGeom prst="roundRect">
            <a:avLst/>
          </a:prstGeom>
          <a:solidFill>
            <a:srgbClr val="FFA400"/>
          </a:solidFill>
          <a:ln>
            <a:solidFill>
              <a:srgbClr val="FFA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dirty="0">
                <a:solidFill>
                  <a:srgbClr val="002060"/>
                </a:solidFill>
                <a:latin typeface="Mariupol Strong" panose="02010B00020201010004" pitchFamily="50" charset="-52"/>
              </a:rPr>
              <a:t>Економіка</a:t>
            </a:r>
            <a:endParaRPr lang="ru-RU" sz="2000" dirty="0">
              <a:solidFill>
                <a:srgbClr val="00206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19780793-0E60-46F5-95FD-A9F4ADC5AA77}"/>
              </a:ext>
            </a:extLst>
          </p:cNvPr>
          <p:cNvSpPr/>
          <p:nvPr/>
        </p:nvSpPr>
        <p:spPr>
          <a:xfrm>
            <a:off x="1046331" y="6070695"/>
            <a:ext cx="10131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(включено до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Переліку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фахових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видань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України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;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міжнародних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наукометричних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баз </a:t>
            </a:r>
            <a:r>
              <a:rPr lang="ru-RU" b="1" i="1" dirty="0" err="1">
                <a:solidFill>
                  <a:srgbClr val="002060"/>
                </a:solidFill>
                <a:latin typeface="Arsenal" panose="02010504060200020004" pitchFamily="50" charset="0"/>
              </a:rPr>
              <a:t>даних</a:t>
            </a:r>
            <a:r>
              <a:rPr lang="ru-RU" b="1" i="1" dirty="0">
                <a:solidFill>
                  <a:srgbClr val="002060"/>
                </a:solidFill>
                <a:latin typeface="Arsenal" panose="02010504060200020004" pitchFamily="50" charset="0"/>
              </a:rPr>
              <a:t> «</a:t>
            </a:r>
            <a:r>
              <a:rPr lang="tr-TR" b="1" i="1" dirty="0">
                <a:solidFill>
                  <a:srgbClr val="002060"/>
                </a:solidFill>
                <a:latin typeface="Arsenal" panose="02010504060200020004" pitchFamily="50" charset="0"/>
              </a:rPr>
              <a:t>Index Copernicus International», RePEc).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251012" y="328382"/>
            <a:ext cx="11105682" cy="487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uk-UA" sz="48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ВІСНИК МДУ</a:t>
            </a:r>
            <a:endParaRPr lang="ru-RU" sz="48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0" name="Google Shape;119;p5">
            <a:extLst>
              <a:ext uri="{FF2B5EF4-FFF2-40B4-BE49-F238E27FC236}">
                <a16:creationId xmlns:a16="http://schemas.microsoft.com/office/drawing/2014/main" id="{FB4BE867-9BEC-49BC-B39E-2F3AB5CEF6F7}"/>
              </a:ext>
            </a:extLst>
          </p:cNvPr>
          <p:cNvSpPr txBox="1">
            <a:spLocks/>
          </p:cNvSpPr>
          <p:nvPr/>
        </p:nvSpPr>
        <p:spPr>
          <a:xfrm>
            <a:off x="143435" y="1041722"/>
            <a:ext cx="11213259" cy="1441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114300" indent="0">
              <a:lnSpc>
                <a:spcPct val="100000"/>
              </a:lnSpc>
              <a:buNone/>
            </a:pPr>
            <a:r>
              <a:rPr lang="uk-UA" sz="2800" b="1" dirty="0">
                <a:solidFill>
                  <a:srgbClr val="003480"/>
                </a:solidFill>
                <a:latin typeface="Arsenal" panose="02010504060200020004" pitchFamily="50" charset="0"/>
              </a:rPr>
              <a:t>Національна рада України з питань телебачення і радіомовлення зареєструвала Маріупольський державний університет, як суб'єкт у сфері онлайн-медіа.</a:t>
            </a:r>
            <a:br>
              <a:rPr lang="uk-UA" sz="2800" b="1" dirty="0">
                <a:solidFill>
                  <a:srgbClr val="003480"/>
                </a:solidFill>
                <a:latin typeface="Arsenal" panose="02010504060200020004" pitchFamily="50" charset="0"/>
              </a:rPr>
            </a:br>
            <a:endParaRPr lang="uk-UA" sz="16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BA56CD5-EB8B-4FD9-BBE5-B62B1D30AD49}"/>
              </a:ext>
            </a:extLst>
          </p:cNvPr>
          <p:cNvSpPr/>
          <p:nvPr/>
        </p:nvSpPr>
        <p:spPr>
          <a:xfrm>
            <a:off x="878541" y="2590800"/>
            <a:ext cx="4615459" cy="4071283"/>
          </a:xfrm>
          <a:prstGeom prst="roundRect">
            <a:avLst/>
          </a:prstGeom>
          <a:solidFill>
            <a:srgbClr val="FFA400"/>
          </a:solidFill>
          <a:ln>
            <a:solidFill>
              <a:srgbClr val="FFA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 algn="ctr">
              <a:buNone/>
            </a:pPr>
            <a:endParaRPr lang="uk-UA" sz="4000" b="1" dirty="0">
              <a:latin typeface="Arsenal" panose="02010504060200020004" pitchFamily="50" charset="0"/>
            </a:endParaRPr>
          </a:p>
          <a:p>
            <a:pPr marL="114300" indent="0" algn="ctr">
              <a:buNone/>
            </a:pPr>
            <a:r>
              <a:rPr lang="uk-UA" sz="4000" b="1" dirty="0">
                <a:latin typeface="Arsenal" panose="02010504060200020004" pitchFamily="50" charset="0"/>
              </a:rPr>
              <a:t>Внесення до реєстру</a:t>
            </a:r>
          </a:p>
          <a:p>
            <a:pPr marL="114300" indent="0">
              <a:buNone/>
            </a:pPr>
            <a:endParaRPr lang="ru-RU" b="1" dirty="0"/>
          </a:p>
          <a:p>
            <a:pPr marL="114300"/>
            <a:r>
              <a:rPr lang="uk-UA" sz="2400" dirty="0">
                <a:latin typeface="Arsenal" panose="02010504060200020004" pitchFamily="50" charset="0"/>
              </a:rPr>
              <a:t>Відомості про університет </a:t>
            </a:r>
            <a:r>
              <a:rPr lang="uk-UA" sz="2400" dirty="0" err="1">
                <a:latin typeface="Arsenal" panose="02010504060200020004" pitchFamily="50" charset="0"/>
              </a:rPr>
              <a:t>внесено</a:t>
            </a:r>
            <a:r>
              <a:rPr lang="uk-UA" sz="2400" dirty="0">
                <a:latin typeface="Arsenal" panose="02010504060200020004" pitchFamily="50" charset="0"/>
              </a:rPr>
              <a:t> до Реєстру суб'єктів у сфері медіа з присвоєнням ідентифікаторів.</a:t>
            </a:r>
          </a:p>
          <a:p>
            <a:pPr marL="114300" indent="0">
              <a:buNone/>
            </a:pPr>
            <a:endParaRPr lang="ru-RU" b="1" dirty="0"/>
          </a:p>
          <a:p>
            <a:pPr marL="114300" indent="0">
              <a:buNone/>
            </a:pPr>
            <a:endParaRPr lang="ru-RU" b="1" dirty="0"/>
          </a:p>
          <a:p>
            <a:pPr marL="114300" indent="0">
              <a:buNone/>
            </a:pPr>
            <a:endParaRPr lang="ru-RU" b="1" dirty="0"/>
          </a:p>
          <a:p>
            <a:pPr marL="114300" indent="0">
              <a:buNone/>
            </a:pPr>
            <a:endParaRPr lang="ru-RU" b="1" dirty="0"/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80638903-801B-4C79-A8D6-C8A961DC531D}"/>
              </a:ext>
            </a:extLst>
          </p:cNvPr>
          <p:cNvSpPr/>
          <p:nvPr/>
        </p:nvSpPr>
        <p:spPr>
          <a:xfrm>
            <a:off x="6115293" y="2605367"/>
            <a:ext cx="4615459" cy="4056716"/>
          </a:xfrm>
          <a:prstGeom prst="roundRect">
            <a:avLst/>
          </a:prstGeom>
          <a:solidFill>
            <a:srgbClr val="003480"/>
          </a:solidFill>
          <a:ln>
            <a:solidFill>
              <a:srgbClr val="0034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 algn="ctr">
              <a:buNone/>
            </a:pPr>
            <a:r>
              <a:rPr lang="uk-UA" sz="4000" b="1" dirty="0">
                <a:latin typeface="Arsenal" panose="02010504060200020004" pitchFamily="50" charset="0"/>
              </a:rPr>
              <a:t>Адреса редакційного контролю</a:t>
            </a:r>
          </a:p>
          <a:p>
            <a:pPr marL="114300" indent="0" algn="ctr">
              <a:buNone/>
            </a:pPr>
            <a:endParaRPr lang="ru-RU" sz="2000" b="1" dirty="0">
              <a:latin typeface="Arsenal" panose="02010504060200020004" pitchFamily="50" charset="0"/>
            </a:endParaRPr>
          </a:p>
          <a:p>
            <a:pPr marL="114300" algn="ctr"/>
            <a:r>
              <a:rPr lang="uk-UA" sz="2400" dirty="0">
                <a:latin typeface="Arsenal" panose="02010504060200020004" pitchFamily="50" charset="0"/>
              </a:rPr>
              <a:t>м. Київ, </a:t>
            </a:r>
          </a:p>
          <a:p>
            <a:pPr marL="114300" algn="ctr"/>
            <a:r>
              <a:rPr lang="uk-UA" sz="2400" dirty="0">
                <a:latin typeface="Arsenal" panose="02010504060200020004" pitchFamily="50" charset="0"/>
              </a:rPr>
              <a:t>вул. Преображенська, 6 </a:t>
            </a:r>
          </a:p>
          <a:p>
            <a:pPr marL="114300" algn="ctr"/>
            <a:r>
              <a:rPr lang="uk-UA" sz="2400" dirty="0">
                <a:latin typeface="Arsenal" panose="02010504060200020004" pitchFamily="50" charset="0"/>
              </a:rPr>
              <a:t>03037.</a:t>
            </a:r>
          </a:p>
          <a:p>
            <a:pPr marL="114300" indent="0" algn="ctr">
              <a:buNone/>
            </a:pPr>
            <a:endParaRPr lang="ru-RU" sz="4000" b="1" dirty="0">
              <a:latin typeface="Arsenal" panose="02010504060200020004" pitchFamily="50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rsenal" panose="020105040602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778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Таблица 9">
            <a:extLst>
              <a:ext uri="{FF2B5EF4-FFF2-40B4-BE49-F238E27FC236}">
                <a16:creationId xmlns:a16="http://schemas.microsoft.com/office/drawing/2014/main" id="{DF901A3D-B2CE-4066-8A74-B7747DEB5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108500"/>
              </p:ext>
            </p:extLst>
          </p:nvPr>
        </p:nvGraphicFramePr>
        <p:xfrm>
          <a:off x="322730" y="1041723"/>
          <a:ext cx="10730753" cy="5780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8435">
                  <a:extLst>
                    <a:ext uri="{9D8B030D-6E8A-4147-A177-3AD203B41FA5}">
                      <a16:colId xmlns:a16="http://schemas.microsoft.com/office/drawing/2014/main" val="3362473300"/>
                    </a:ext>
                  </a:extLst>
                </a:gridCol>
                <a:gridCol w="1953246">
                  <a:extLst>
                    <a:ext uri="{9D8B030D-6E8A-4147-A177-3AD203B41FA5}">
                      <a16:colId xmlns:a16="http://schemas.microsoft.com/office/drawing/2014/main" val="2317271293"/>
                    </a:ext>
                  </a:extLst>
                </a:gridCol>
                <a:gridCol w="1362743">
                  <a:extLst>
                    <a:ext uri="{9D8B030D-6E8A-4147-A177-3AD203B41FA5}">
                      <a16:colId xmlns:a16="http://schemas.microsoft.com/office/drawing/2014/main" val="389877621"/>
                    </a:ext>
                  </a:extLst>
                </a:gridCol>
                <a:gridCol w="2456329">
                  <a:extLst>
                    <a:ext uri="{9D8B030D-6E8A-4147-A177-3AD203B41FA5}">
                      <a16:colId xmlns:a16="http://schemas.microsoft.com/office/drawing/2014/main" val="311150644"/>
                    </a:ext>
                  </a:extLst>
                </a:gridCol>
              </a:tblGrid>
              <a:tr h="446418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latin typeface="Arial Black" panose="020B0A04020102020204" pitchFamily="34" charset="0"/>
                        </a:rPr>
                        <a:t>НАЗВА ВИДАННЯ</a:t>
                      </a:r>
                      <a:endParaRPr lang="ru-UA" sz="1600" dirty="0"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rgbClr val="003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latin typeface="Arial Black" panose="020B0A04020102020204" pitchFamily="34" charset="0"/>
                        </a:rPr>
                        <a:t>ГАЛУЗЬ ЗНАНЬ</a:t>
                      </a:r>
                      <a:endParaRPr lang="ru-UA" sz="1600" dirty="0"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rgbClr val="003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latin typeface="Arial Black" panose="020B0A04020102020204" pitchFamily="34" charset="0"/>
                        </a:rPr>
                        <a:t>ФОРМАТ</a:t>
                      </a:r>
                      <a:endParaRPr lang="ru-UA" sz="1600" dirty="0"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rgbClr val="003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latin typeface="Arial Black" panose="020B0A04020102020204" pitchFamily="34" charset="0"/>
                        </a:rPr>
                        <a:t>ІНДЕНТИФІКАТОР</a:t>
                      </a:r>
                      <a:endParaRPr lang="ru-UA" sz="1600" dirty="0"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rgbClr val="0034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380858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Вісник Маріупольського державного університету.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Серія: Економіка» / «Bulletin of Mariupol State University.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Series: Economics</a:t>
                      </a:r>
                      <a:endParaRPr lang="uk-UA" sz="1600" noProof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noProof="0">
                          <a:solidFill>
                            <a:srgbClr val="003480"/>
                          </a:solidFill>
                          <a:latin typeface="Arsenal" panose="02010504060200020004" pitchFamily="50" charset="0"/>
                        </a:rPr>
                        <a:t>Економіка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rgbClr val="003480"/>
                          </a:solidFill>
                          <a:latin typeface="Arsenal" panose="02010504060200020004" pitchFamily="50" charset="0"/>
                        </a:rPr>
                        <a:t>веб сайт</a:t>
                      </a:r>
                      <a:endParaRPr lang="ru-UA" sz="160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UA" sz="2000" b="1" kern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R40-05778</a:t>
                      </a:r>
                      <a:endParaRPr lang="ru-UA" sz="2000" b="1" kern="100" dirty="0">
                        <a:solidFill>
                          <a:srgbClr val="003480"/>
                        </a:solidFill>
                        <a:effectLst/>
                        <a:latin typeface="Arsenal" panose="02010504060200020004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4630684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Вісник Маріупольського державного університету.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Серія: Історія. Політологія» / «Bulletin of Mariupol State University. 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Series: History. Political Studies</a:t>
                      </a:r>
                      <a:endParaRPr lang="uk-UA" sz="1600" noProof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noProof="0">
                          <a:solidFill>
                            <a:srgbClr val="003480"/>
                          </a:solidFill>
                          <a:latin typeface="Arsenal" panose="02010504060200020004" pitchFamily="50" charset="0"/>
                        </a:rPr>
                        <a:t>Історія, політологія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tabLst/>
                        <a:defRPr/>
                      </a:pPr>
                      <a:r>
                        <a:rPr lang="uk-UA" sz="1600" dirty="0">
                          <a:solidFill>
                            <a:srgbClr val="003480"/>
                          </a:solidFill>
                          <a:latin typeface="Arsenal" panose="02010504060200020004" pitchFamily="50" charset="0"/>
                        </a:rPr>
                        <a:t>веб сайт</a:t>
                      </a:r>
                      <a:endParaRPr lang="ru-UA" sz="160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  <a:p>
                      <a:pPr algn="ctr"/>
                      <a:endParaRPr lang="ru-UA" sz="160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UA" sz="2000" b="1" kern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R40-05779</a:t>
                      </a:r>
                      <a:endParaRPr lang="ru-UA" sz="2000" b="1" kern="100" dirty="0">
                        <a:solidFill>
                          <a:srgbClr val="003480"/>
                        </a:solidFill>
                        <a:effectLst/>
                        <a:latin typeface="Arsenal" panose="02010504060200020004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03617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Вісник Маріупольського державного університету.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Серія: Філософія, культурологія, соціологія» /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«Bulletin of Mariupol State University. 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Series: Philosophy, culture studies, sociology</a:t>
                      </a:r>
                      <a:endParaRPr lang="uk-UA" sz="1600" noProof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Філософія, культурологія, соціологія</a:t>
                      </a:r>
                      <a:endParaRPr lang="uk-UA" sz="1600" noProof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tabLst/>
                        <a:defRPr/>
                      </a:pPr>
                      <a:r>
                        <a:rPr lang="uk-UA" sz="1600" dirty="0">
                          <a:solidFill>
                            <a:srgbClr val="003480"/>
                          </a:solidFill>
                          <a:latin typeface="Arsenal" panose="02010504060200020004" pitchFamily="50" charset="0"/>
                        </a:rPr>
                        <a:t>веб сайт</a:t>
                      </a:r>
                      <a:endParaRPr lang="ru-UA" sz="160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  <a:p>
                      <a:pPr algn="ctr"/>
                      <a:endParaRPr lang="ru-UA" sz="160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UA" sz="2000" b="1" kern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R40-05780</a:t>
                      </a:r>
                      <a:endParaRPr lang="ru-UA" sz="2000" b="1" kern="100" dirty="0">
                        <a:solidFill>
                          <a:srgbClr val="003480"/>
                        </a:solidFill>
                        <a:effectLst/>
                        <a:latin typeface="Arsenal" panose="02010504060200020004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8361677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Вісник Маріупольського державного університету.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Серія: Філологія» / «Bulletin of Mariupol State University.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Series: Philology»</a:t>
                      </a:r>
                      <a:endParaRPr lang="uk-UA" sz="1600" noProof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i="0" u="none" strike="noStrike" cap="none" noProof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Філологія</a:t>
                      </a:r>
                      <a:endParaRPr lang="uk-UA" sz="1600" noProof="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tabLst/>
                        <a:defRPr/>
                      </a:pPr>
                      <a:r>
                        <a:rPr lang="uk-UA" sz="1600" dirty="0">
                          <a:solidFill>
                            <a:srgbClr val="003480"/>
                          </a:solidFill>
                          <a:latin typeface="Arsenal" panose="02010504060200020004" pitchFamily="50" charset="0"/>
                        </a:rPr>
                        <a:t>веб сайт</a:t>
                      </a:r>
                      <a:endParaRPr lang="ru-UA" sz="160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  <a:p>
                      <a:pPr algn="ctr"/>
                      <a:endParaRPr lang="ru-UA" sz="160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UA" sz="2000" b="1" kern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R40-05781</a:t>
                      </a:r>
                      <a:endParaRPr lang="ru-UA" sz="2000" b="1" kern="100" dirty="0">
                        <a:solidFill>
                          <a:srgbClr val="003480"/>
                        </a:solidFill>
                        <a:effectLst/>
                        <a:latin typeface="Arsenal" panose="02010504060200020004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UA" sz="2000" b="1" kern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UA" sz="2000" b="1" kern="100" dirty="0">
                        <a:solidFill>
                          <a:srgbClr val="003480"/>
                        </a:solidFill>
                        <a:effectLst/>
                        <a:latin typeface="Arsenal" panose="02010504060200020004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017289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Вісник Маріупольського державного університету.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Серія: Право» / «Bulletin of Mariupol State University.</a:t>
                      </a:r>
                    </a:p>
                    <a:p>
                      <a:pPr algn="ctr"/>
                      <a:r>
                        <a:rPr lang="uk-UA" sz="1600" b="0" i="0" u="none" strike="noStrike" cap="none" noProof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Series: Law»</a:t>
                      </a:r>
                      <a:endParaRPr lang="uk-UA" sz="1600" noProof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i="0" u="none" strike="noStrike" cap="none" noProof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+mn-ea"/>
                          <a:cs typeface="+mn-cs"/>
                          <a:sym typeface="Arial" panose="020B0604020202020204"/>
                        </a:rPr>
                        <a:t>Право</a:t>
                      </a:r>
                      <a:endParaRPr lang="uk-UA" sz="1600" noProof="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tabLst/>
                        <a:defRPr/>
                      </a:pPr>
                      <a:r>
                        <a:rPr lang="uk-UA" sz="1600" dirty="0">
                          <a:solidFill>
                            <a:srgbClr val="003480"/>
                          </a:solidFill>
                          <a:latin typeface="Arsenal" panose="02010504060200020004" pitchFamily="50" charset="0"/>
                        </a:rPr>
                        <a:t>веб сайт</a:t>
                      </a:r>
                      <a:endParaRPr lang="ru-UA" sz="160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  <a:p>
                      <a:pPr algn="ctr"/>
                      <a:endParaRPr lang="ru-UA" sz="1600" dirty="0">
                        <a:solidFill>
                          <a:srgbClr val="003480"/>
                        </a:solidFill>
                        <a:latin typeface="Arsenal" panose="020105040602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UA" sz="2000" b="1" kern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R40-0578</a:t>
                      </a:r>
                      <a:r>
                        <a:rPr lang="en-US" sz="2000" b="1" kern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UA" sz="2000" b="1" kern="100" dirty="0">
                        <a:solidFill>
                          <a:srgbClr val="003480"/>
                        </a:solidFill>
                        <a:effectLst/>
                        <a:latin typeface="Arsenal" panose="02010504060200020004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UA" sz="2000" b="1" kern="0" dirty="0">
                          <a:solidFill>
                            <a:srgbClr val="003480"/>
                          </a:solidFill>
                          <a:effectLst/>
                          <a:latin typeface="Arsenal" panose="02010504060200020004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UA" sz="2000" b="1" kern="100" dirty="0">
                        <a:solidFill>
                          <a:srgbClr val="003480"/>
                        </a:solidFill>
                        <a:effectLst/>
                        <a:latin typeface="Arsenal" panose="02010504060200020004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6544008"/>
                  </a:ext>
                </a:extLst>
              </a:tr>
            </a:tbl>
          </a:graphicData>
        </a:graphic>
      </p:graphicFrame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21DD581A-173A-4133-9F92-7E7C5712D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154309"/>
            <a:ext cx="10730753" cy="1369691"/>
          </a:xfrm>
        </p:spPr>
        <p:txBody>
          <a:bodyPr>
            <a:normAutofit/>
          </a:bodyPr>
          <a:lstStyle/>
          <a:p>
            <a:pPr algn="ctr"/>
            <a:r>
              <a:rPr lang="uk-UA" sz="4000" kern="0" dirty="0">
                <a:solidFill>
                  <a:srgbClr val="003480"/>
                </a:solidFill>
                <a:effectLst/>
                <a:latin typeface="Mariupol Strong" panose="02010B00020201010004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Опис діяльності у сфері медіа</a:t>
            </a:r>
            <a:br>
              <a:rPr lang="ru-UA" sz="1800" kern="100" dirty="0">
                <a:effectLst/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199245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400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0034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11" name="Google Shape;111;p4"/>
          <p:cNvSpPr/>
          <p:nvPr/>
        </p:nvSpPr>
        <p:spPr>
          <a:xfrm flipH="1">
            <a:off x="11356694" y="0"/>
            <a:ext cx="835306" cy="104172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803607" y="2546943"/>
            <a:ext cx="103433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V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ІІ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.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Науково-дослідна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робота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студентів</a:t>
            </a:r>
            <a:endParaRPr lang="ru-RU" sz="40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331694" y="154309"/>
            <a:ext cx="1102499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Кількість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опублікованих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статей, тез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доповідей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студентів</a:t>
            </a:r>
            <a:endParaRPr lang="ru-RU" sz="40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905" y="3017422"/>
            <a:ext cx="2508401" cy="1736646"/>
          </a:xfrm>
          <a:prstGeom prst="round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9600" dirty="0">
                <a:solidFill>
                  <a:srgbClr val="003480"/>
                </a:solidFill>
                <a:latin typeface="Mariupol Strong" panose="02010B00020201010004" pitchFamily="50" charset="-52"/>
              </a:rPr>
              <a:t>510</a:t>
            </a:r>
            <a:endParaRPr lang="ru-RU" sz="96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DAF071A-4ACC-4666-9FE1-EC397E07AD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8552799"/>
              </p:ext>
            </p:extLst>
          </p:nvPr>
        </p:nvGraphicFramePr>
        <p:xfrm>
          <a:off x="2974020" y="1615736"/>
          <a:ext cx="8176334" cy="5024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224050" y="154310"/>
            <a:ext cx="11132644" cy="1029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uk-UA" sz="3600" dirty="0">
                <a:solidFill>
                  <a:srgbClr val="003480"/>
                </a:solidFill>
                <a:latin typeface="Mariupol Strong" panose="02010B00020201010004" pitchFamily="50" charset="-52"/>
              </a:rPr>
              <a:t>Кількість студентів-учасників науково-комунікативних заходів в МДУ та інших ЗВО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4600" y="1455964"/>
            <a:ext cx="2387063" cy="1600438"/>
          </a:xfrm>
          <a:prstGeom prst="roundRect">
            <a:avLst/>
          </a:prstGeom>
          <a:solidFill>
            <a:srgbClr val="90B0FE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8800" dirty="0">
                <a:solidFill>
                  <a:srgbClr val="003480"/>
                </a:solidFill>
                <a:latin typeface="Mariupol Strong" panose="02010B00020201010004" pitchFamily="50" charset="-52"/>
              </a:rPr>
              <a:t>275</a:t>
            </a:r>
            <a:endParaRPr lang="ru-RU" sz="88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4600" y="3196402"/>
            <a:ext cx="2387063" cy="1600438"/>
          </a:xfrm>
          <a:prstGeom prst="roundRect">
            <a:avLst/>
          </a:prstGeom>
          <a:solidFill>
            <a:srgbClr val="FF8B3A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8800" dirty="0">
                <a:solidFill>
                  <a:srgbClr val="003480"/>
                </a:solidFill>
                <a:latin typeface="Mariupol Strong" panose="02010B00020201010004" pitchFamily="50" charset="-52"/>
              </a:rPr>
              <a:t>378 </a:t>
            </a:r>
            <a:endParaRPr lang="ru-RU" sz="88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600" y="4918621"/>
            <a:ext cx="2376794" cy="1600438"/>
          </a:xfrm>
          <a:prstGeom prst="roundRect">
            <a:avLst/>
          </a:prstGeom>
          <a:solidFill>
            <a:srgbClr val="BEBEBE"/>
          </a:solidFill>
        </p:spPr>
        <p:txBody>
          <a:bodyPr wrap="square" lIns="36000" rtlCol="0">
            <a:spAutoFit/>
          </a:bodyPr>
          <a:lstStyle/>
          <a:p>
            <a:pPr algn="ctr"/>
            <a:r>
              <a:rPr lang="uk-UA" sz="8800" spc="-20" dirty="0">
                <a:solidFill>
                  <a:srgbClr val="003480"/>
                </a:solidFill>
                <a:latin typeface="Mariupol Strong" panose="02010B00020201010004" pitchFamily="50" charset="-52"/>
              </a:rPr>
              <a:t>20</a:t>
            </a:r>
            <a:endParaRPr lang="ru-RU" sz="8800" spc="-2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70B5E5B5-9D59-4DF0-BD47-FF6AC60AE1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7938566"/>
              </p:ext>
            </p:extLst>
          </p:nvPr>
        </p:nvGraphicFramePr>
        <p:xfrm>
          <a:off x="3125470" y="1589104"/>
          <a:ext cx="8007128" cy="5033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400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0034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11" name="Google Shape;111;p4"/>
          <p:cNvSpPr/>
          <p:nvPr/>
        </p:nvSpPr>
        <p:spPr>
          <a:xfrm flipH="1">
            <a:off x="11356694" y="0"/>
            <a:ext cx="835306" cy="104172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803607" y="2491280"/>
            <a:ext cx="943221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І.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Пріоритетні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тематичні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напрями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та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науково-дослідні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розробки</a:t>
            </a:r>
            <a:endParaRPr lang="ru-RU" sz="40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304800" y="154309"/>
            <a:ext cx="11051894" cy="1109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uk-UA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Розвиток студентської науки в МДУ </a:t>
            </a:r>
            <a:br>
              <a:rPr lang="uk-UA" sz="4000" dirty="0">
                <a:solidFill>
                  <a:srgbClr val="003480"/>
                </a:solidFill>
                <a:latin typeface="Mariupol Strong" panose="02010B00020201010004" pitchFamily="50" charset="-52"/>
              </a:rPr>
            </a:br>
            <a:r>
              <a:rPr lang="uk-UA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(за напрямами)</a:t>
            </a: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427237" y="1336684"/>
            <a:ext cx="2520000" cy="945658"/>
          </a:xfrm>
          <a:prstGeom prst="roundRect">
            <a:avLst/>
          </a:prstGeom>
          <a:solidFill>
            <a:srgbClr val="FFA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 anchor="ctr">
            <a:noAutofit/>
          </a:bodyPr>
          <a:lstStyle/>
          <a:p>
            <a:pPr algn="ctr" fontAlgn="base">
              <a:spcAft>
                <a:spcPts val="0"/>
              </a:spcAft>
            </a:pPr>
            <a:r>
              <a:rPr lang="uk-UA" b="1" kern="1200" dirty="0">
                <a:solidFill>
                  <a:srgbClr val="003480"/>
                </a:solidFill>
                <a:effectLst/>
                <a:latin typeface="Mariupol Strong" panose="02010B00020201010004" pitchFamily="50" charset="-52"/>
                <a:ea typeface="Times New Roman" panose="02020603050405020304" pitchFamily="18" charset="0"/>
              </a:rPr>
              <a:t>Суспільний</a:t>
            </a:r>
            <a:endParaRPr lang="ru-RU" sz="2000" dirty="0">
              <a:solidFill>
                <a:srgbClr val="003480"/>
              </a:solidFill>
              <a:effectLst/>
              <a:latin typeface="Mariupol Strong" panose="02010B00020201010004" pitchFamily="50" charset="-52"/>
              <a:ea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12"/>
          <p:cNvSpPr/>
          <p:nvPr/>
        </p:nvSpPr>
        <p:spPr>
          <a:xfrm>
            <a:off x="3185953" y="1336684"/>
            <a:ext cx="2520000" cy="945658"/>
          </a:xfrm>
          <a:prstGeom prst="roundRect">
            <a:avLst/>
          </a:prstGeom>
          <a:solidFill>
            <a:srgbClr val="FFA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 anchor="ctr">
            <a:noAutofit/>
          </a:bodyPr>
          <a:lstStyle/>
          <a:p>
            <a:pPr algn="ctr" fontAlgn="base">
              <a:spcAft>
                <a:spcPts val="0"/>
              </a:spcAft>
            </a:pPr>
            <a:r>
              <a:rPr lang="uk-UA" b="1" kern="1200" dirty="0" err="1">
                <a:solidFill>
                  <a:srgbClr val="003480"/>
                </a:solidFill>
                <a:effectLst/>
                <a:latin typeface="Mariupol Strong" panose="02010B00020201010004" pitchFamily="50" charset="-52"/>
                <a:ea typeface="Times New Roman" panose="02020603050405020304" pitchFamily="18" charset="0"/>
              </a:rPr>
              <a:t>Гуманітарно</a:t>
            </a:r>
            <a:r>
              <a:rPr lang="uk-UA" b="1" kern="1200" dirty="0">
                <a:solidFill>
                  <a:srgbClr val="003480"/>
                </a:solidFill>
                <a:effectLst/>
                <a:latin typeface="Mariupol Strong" panose="02010B00020201010004" pitchFamily="50" charset="-52"/>
                <a:ea typeface="Times New Roman" panose="02020603050405020304" pitchFamily="18" charset="0"/>
              </a:rPr>
              <a:t>-</a:t>
            </a:r>
          </a:p>
          <a:p>
            <a:pPr algn="ctr" fontAlgn="base">
              <a:spcAft>
                <a:spcPts val="0"/>
              </a:spcAft>
            </a:pPr>
            <a:r>
              <a:rPr lang="uk-UA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мистецький</a:t>
            </a:r>
            <a:endParaRPr lang="ru-RU" dirty="0">
              <a:solidFill>
                <a:srgbClr val="003480"/>
              </a:solidFill>
              <a:effectLst/>
              <a:latin typeface="Mariupol Strong" panose="02010B00020201010004" pitchFamily="50" charset="-52"/>
              <a:ea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/>
          <p:cNvSpPr/>
          <p:nvPr/>
        </p:nvSpPr>
        <p:spPr>
          <a:xfrm>
            <a:off x="5915458" y="1336684"/>
            <a:ext cx="2520000" cy="945658"/>
          </a:xfrm>
          <a:prstGeom prst="roundRect">
            <a:avLst/>
          </a:prstGeom>
          <a:solidFill>
            <a:srgbClr val="FFA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>
            <a:noAutofit/>
          </a:bodyPr>
          <a:lstStyle/>
          <a:p>
            <a:pPr algn="ctr" fontAlgn="base">
              <a:spcAft>
                <a:spcPts val="0"/>
              </a:spcAft>
            </a:pPr>
            <a:r>
              <a:rPr lang="uk-UA" b="1" kern="1200" dirty="0">
                <a:solidFill>
                  <a:srgbClr val="003480"/>
                </a:solidFill>
                <a:effectLst/>
                <a:latin typeface="Mariupol Strong" panose="02010B00020201010004" pitchFamily="50" charset="-52"/>
                <a:ea typeface="Times New Roman" panose="02020603050405020304" pitchFamily="18" charset="0"/>
              </a:rPr>
              <a:t>Природничо-</a:t>
            </a:r>
          </a:p>
          <a:p>
            <a:pPr algn="ctr" fontAlgn="base">
              <a:spcAft>
                <a:spcPts val="0"/>
              </a:spcAft>
            </a:pPr>
            <a:r>
              <a:rPr lang="uk-UA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математичний</a:t>
            </a:r>
            <a:endParaRPr lang="ru-RU" dirty="0">
              <a:solidFill>
                <a:srgbClr val="003480"/>
              </a:solidFill>
              <a:effectLst/>
              <a:latin typeface="Mariupol Strong" panose="02010B00020201010004" pitchFamily="50" charset="-52"/>
              <a:ea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/>
          <p:cNvSpPr/>
          <p:nvPr/>
        </p:nvSpPr>
        <p:spPr>
          <a:xfrm>
            <a:off x="452635" y="2362085"/>
            <a:ext cx="2520000" cy="4093306"/>
          </a:xfrm>
          <a:prstGeom prst="roundRect">
            <a:avLst/>
          </a:prstGeom>
          <a:solidFill>
            <a:srgbClr val="00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>
            <a:noAutofit/>
          </a:bodyPr>
          <a:lstStyle/>
          <a:p>
            <a:pPr algn="ctr" fontAlgn="base">
              <a:spcAft>
                <a:spcPts val="0"/>
              </a:spcAft>
              <a:tabLst>
                <a:tab pos="717550" algn="l"/>
                <a:tab pos="802005" algn="l"/>
              </a:tabLst>
            </a:pPr>
            <a:r>
              <a:rPr lang="uk-UA" sz="20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11</a:t>
            </a:r>
            <a:endParaRPr lang="ru-RU" sz="20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  <a:tabLst>
                <a:tab pos="717550" algn="l"/>
                <a:tab pos="802005" algn="l"/>
              </a:tabLst>
            </a:pP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студентських наукових об’єднань, членами  яких є </a:t>
            </a:r>
            <a:r>
              <a:rPr lang="uk-UA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367</a:t>
            </a:r>
            <a:r>
              <a:rPr lang="uk-UA" sz="16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студентів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  <a:tabLst>
                <a:tab pos="717550" algn="l"/>
                <a:tab pos="802005" algn="l"/>
              </a:tabLst>
            </a:pPr>
            <a:r>
              <a:rPr lang="uk-UA" sz="16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  <a:tabLst>
                <a:tab pos="717550" algn="l"/>
                <a:tab pos="802005" algn="l"/>
              </a:tabLst>
            </a:pPr>
            <a:r>
              <a:rPr lang="uk-UA" sz="20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308</a:t>
            </a:r>
            <a:endParaRPr lang="ru-RU" sz="20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  <a:tabLst>
                <a:tab pos="717550" algn="l"/>
                <a:tab pos="802005" algn="l"/>
              </a:tabLst>
            </a:pP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статей та тез за </a:t>
            </a:r>
          </a:p>
          <a:p>
            <a:pPr algn="ctr" fontAlgn="base">
              <a:spcAft>
                <a:spcPts val="0"/>
              </a:spcAft>
              <a:tabLst>
                <a:tab pos="717550" algn="l"/>
                <a:tab pos="802005" algn="l"/>
              </a:tabLst>
            </a:pP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участю студентів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  <a:tabLst>
                <a:tab pos="717550" algn="l"/>
                <a:tab pos="802005" algn="l"/>
              </a:tabLst>
            </a:pPr>
            <a:r>
              <a:rPr lang="ru-RU" sz="16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  <a:tabLst>
                <a:tab pos="717550" algn="l"/>
                <a:tab pos="802005" algn="l"/>
              </a:tabLst>
            </a:pPr>
            <a:r>
              <a:rPr lang="uk-UA" sz="2000" b="1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14</a:t>
            </a:r>
            <a:endParaRPr lang="ru-RU" sz="20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  <a:tabLst>
                <a:tab pos="717550" algn="l"/>
                <a:tab pos="802005" algn="l"/>
              </a:tabLst>
            </a:pPr>
            <a:r>
              <a:rPr lang="uk-UA" sz="1600" dirty="0">
                <a:latin typeface="Arsenal" panose="02010504060200020004" pitchFamily="50" charset="0"/>
              </a:rPr>
              <a:t>переможців всеукраїнського конкурсу студентських наукових робіт</a:t>
            </a:r>
            <a:endParaRPr lang="ru-RU" sz="14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</p:txBody>
      </p:sp>
      <p:sp>
        <p:nvSpPr>
          <p:cNvPr id="16" name="Прямоугольник: скругленные углы 15"/>
          <p:cNvSpPr/>
          <p:nvPr/>
        </p:nvSpPr>
        <p:spPr>
          <a:xfrm>
            <a:off x="3185952" y="2355735"/>
            <a:ext cx="2520000" cy="4079658"/>
          </a:xfrm>
          <a:prstGeom prst="roundRect">
            <a:avLst/>
          </a:prstGeom>
          <a:solidFill>
            <a:srgbClr val="00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>
            <a:noAutofit/>
          </a:bodyPr>
          <a:lstStyle/>
          <a:p>
            <a:pPr algn="ctr" fontAlgn="base">
              <a:spcAft>
                <a:spcPts val="0"/>
              </a:spcAft>
            </a:pPr>
            <a:r>
              <a:rPr lang="ru-RU" sz="2000" b="1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8</a:t>
            </a:r>
          </a:p>
          <a:p>
            <a:pPr algn="ctr" fontAlgn="base">
              <a:spcAft>
                <a:spcPts val="0"/>
              </a:spcAft>
            </a:pP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студентських наукових об’єднань, членами  яких є</a:t>
            </a:r>
            <a:r>
              <a:rPr lang="uk-UA" sz="16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uk-UA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312</a:t>
            </a:r>
            <a:r>
              <a:rPr lang="uk-UA" sz="16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студентів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16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20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154</a:t>
            </a:r>
            <a:endParaRPr lang="ru-RU" sz="20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статті та тези за</a:t>
            </a:r>
          </a:p>
          <a:p>
            <a:pPr algn="ctr" fontAlgn="base">
              <a:spcAft>
                <a:spcPts val="0"/>
              </a:spcAft>
            </a:pP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 участю студентів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16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2000" b="1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2</a:t>
            </a:r>
          </a:p>
          <a:p>
            <a:pPr algn="ctr" fontAlgn="base">
              <a:spcAft>
                <a:spcPts val="0"/>
              </a:spcAft>
            </a:pP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переможця</a:t>
            </a:r>
            <a:r>
              <a:rPr lang="ru-RU" sz="1600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міжнародного</a:t>
            </a:r>
            <a:r>
              <a:rPr lang="ru-RU" sz="1600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всеукраїнського</a:t>
            </a:r>
            <a:r>
              <a:rPr lang="ru-RU" sz="1600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конкурсу </a:t>
            </a: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студентських</a:t>
            </a:r>
            <a:r>
              <a:rPr lang="ru-RU" sz="1600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наукових</a:t>
            </a:r>
            <a:r>
              <a:rPr lang="ru-RU" sz="1600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робіт</a:t>
            </a:r>
            <a:endParaRPr lang="ru-RU" sz="1600" dirty="0">
              <a:solidFill>
                <a:schemeClr val="bg1"/>
              </a:solidFill>
              <a:latin typeface="Arsenal" panose="02010504060200020004" pitchFamily="50" charset="0"/>
              <a:ea typeface="Times New Roman" panose="02020603050405020304" pitchFamily="18" charset="0"/>
            </a:endParaRPr>
          </a:p>
        </p:txBody>
      </p:sp>
      <p:sp>
        <p:nvSpPr>
          <p:cNvPr id="17" name="Прямоугольник: скругленные углы 16"/>
          <p:cNvSpPr/>
          <p:nvPr/>
        </p:nvSpPr>
        <p:spPr>
          <a:xfrm>
            <a:off x="8644962" y="1336684"/>
            <a:ext cx="2520000" cy="945658"/>
          </a:xfrm>
          <a:prstGeom prst="roundRect">
            <a:avLst/>
          </a:prstGeom>
          <a:solidFill>
            <a:srgbClr val="FFA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 anchor="ctr">
            <a:noAutofit/>
          </a:bodyPr>
          <a:lstStyle/>
          <a:p>
            <a:pPr algn="ctr" fontAlgn="base">
              <a:spcAft>
                <a:spcPts val="0"/>
              </a:spcAft>
            </a:pPr>
            <a:r>
              <a:rPr lang="uk-UA" b="1" kern="1200" dirty="0">
                <a:solidFill>
                  <a:srgbClr val="003480"/>
                </a:solidFill>
                <a:effectLst/>
                <a:latin typeface="Mariupol Strong" panose="02010B00020201010004" pitchFamily="50" charset="-52"/>
                <a:ea typeface="Times New Roman" panose="02020603050405020304" pitchFamily="18" charset="0"/>
              </a:rPr>
              <a:t>Інженерно-технологічний</a:t>
            </a:r>
            <a:endParaRPr lang="ru-RU" sz="2000" dirty="0">
              <a:solidFill>
                <a:srgbClr val="003480"/>
              </a:solidFill>
              <a:effectLst/>
              <a:latin typeface="Mariupol Strong" panose="02010B00020201010004" pitchFamily="50" charset="-52"/>
              <a:ea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/>
          <p:cNvSpPr/>
          <p:nvPr/>
        </p:nvSpPr>
        <p:spPr>
          <a:xfrm>
            <a:off x="5915457" y="2354464"/>
            <a:ext cx="2520000" cy="4079657"/>
          </a:xfrm>
          <a:prstGeom prst="roundRect">
            <a:avLst/>
          </a:prstGeom>
          <a:solidFill>
            <a:srgbClr val="00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>
            <a:noAutofit/>
          </a:bodyPr>
          <a:lstStyle/>
          <a:p>
            <a:pPr algn="ctr" fontAlgn="base">
              <a:spcAft>
                <a:spcPts val="0"/>
              </a:spcAft>
            </a:pPr>
            <a:r>
              <a:rPr lang="uk-UA" sz="20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1</a:t>
            </a:r>
            <a:endParaRPr lang="ru-RU" sz="20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студентське наукове об’єднання, членами якого є </a:t>
            </a:r>
            <a:r>
              <a:rPr lang="uk-UA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25</a:t>
            </a:r>
            <a:r>
              <a:rPr lang="uk-UA" sz="16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студентів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11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20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18</a:t>
            </a:r>
            <a:endParaRPr lang="ru-RU" sz="20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статті та тези за</a:t>
            </a:r>
            <a:b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</a:br>
            <a:r>
              <a:rPr lang="uk-UA" sz="16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участю студентів</a:t>
            </a:r>
            <a:endParaRPr lang="ru-RU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1100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endParaRPr lang="ru-RU" sz="12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endParaRPr lang="ru-RU" sz="1200" dirty="0">
              <a:solidFill>
                <a:schemeClr val="bg1"/>
              </a:solidFill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-</a:t>
            </a:r>
            <a:r>
              <a:rPr lang="ru-RU" sz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9" name="Прямоугольник: скругленные углы 18"/>
          <p:cNvSpPr/>
          <p:nvPr/>
        </p:nvSpPr>
        <p:spPr>
          <a:xfrm>
            <a:off x="8644961" y="2348436"/>
            <a:ext cx="2520000" cy="4079657"/>
          </a:xfrm>
          <a:prstGeom prst="roundRect">
            <a:avLst/>
          </a:prstGeom>
          <a:solidFill>
            <a:srgbClr val="00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>
            <a:noAutofit/>
          </a:bodyPr>
          <a:lstStyle/>
          <a:p>
            <a:pPr algn="ctr" fontAlgn="base"/>
            <a:r>
              <a:rPr lang="uk-UA" sz="2000" b="1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2</a:t>
            </a:r>
            <a:endParaRPr lang="ru-UA" sz="20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/>
            <a:r>
              <a:rPr lang="uk-UA" sz="16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студентське наукове об’єднання, членами якого є </a:t>
            </a:r>
            <a:r>
              <a:rPr lang="uk-UA" b="1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8</a:t>
            </a:r>
            <a:r>
              <a:rPr lang="uk-UA" sz="1600" b="1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студентів</a:t>
            </a:r>
            <a:endParaRPr lang="ru-UA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fontAlgn="base"/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/>
            <a:r>
              <a:rPr lang="uk-UA" sz="2000" b="1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30</a:t>
            </a:r>
            <a:endParaRPr lang="ru-UA" sz="20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just" fontAlgn="base"/>
            <a:r>
              <a:rPr lang="uk-UA" sz="16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статей та тез за участю студентів</a:t>
            </a:r>
            <a:endParaRPr lang="ru-UA" sz="1600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just" fontAlgn="base"/>
            <a:r>
              <a:rPr lang="uk-UA" sz="1600" dirty="0">
                <a:solidFill>
                  <a:srgbClr val="002060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 </a:t>
            </a:r>
            <a:endParaRPr lang="ru-UA" sz="1600" dirty="0"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 fontAlgn="base"/>
            <a:r>
              <a:rPr lang="uk-UA" sz="1600" dirty="0">
                <a:solidFill>
                  <a:srgbClr val="002060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2</a:t>
            </a:r>
          </a:p>
          <a:p>
            <a:pPr algn="ctr" fontAlgn="base">
              <a:spcAft>
                <a:spcPts val="0"/>
              </a:spcAft>
            </a:pP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переможця</a:t>
            </a:r>
            <a:r>
              <a:rPr lang="ru-RU" sz="1600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всеукраїнського</a:t>
            </a:r>
            <a:r>
              <a:rPr lang="ru-RU" sz="1600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конкурсу </a:t>
            </a: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студентських</a:t>
            </a:r>
            <a:r>
              <a:rPr lang="ru-RU" sz="1600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наукових</a:t>
            </a:r>
            <a:r>
              <a:rPr lang="ru-RU" sz="1600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робіт</a:t>
            </a:r>
            <a:endParaRPr lang="ru-RU" sz="1600" dirty="0">
              <a:solidFill>
                <a:schemeClr val="bg1"/>
              </a:solidFill>
              <a:latin typeface="Arsenal" panose="02010504060200020004" pitchFamily="50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420292" y="154309"/>
            <a:ext cx="10588367" cy="1163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uk-UA" sz="5400" dirty="0">
                <a:solidFill>
                  <a:srgbClr val="003480"/>
                </a:solidFill>
                <a:latin typeface="Mariupol Strong" panose="02010B00020201010004" pitchFamily="50" charset="-52"/>
              </a:rPr>
              <a:t>Завдання на 2026 рік</a:t>
            </a: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420292" y="1707074"/>
            <a:ext cx="5249505" cy="1587756"/>
          </a:xfrm>
          <a:prstGeom prst="roundRect">
            <a:avLst/>
          </a:prstGeom>
          <a:solidFill>
            <a:srgbClr val="00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 anchor="ctr">
            <a:noAutofit/>
          </a:bodyPr>
          <a:lstStyle/>
          <a:p>
            <a:pPr fontAlgn="base">
              <a:spcAft>
                <a:spcPts val="0"/>
              </a:spcAft>
            </a:pPr>
            <a:r>
              <a:rPr lang="uk-UA" sz="20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1. </a:t>
            </a:r>
            <a:r>
              <a:rPr lang="uk-UA" sz="2000" b="1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Розвиток фундаментальних і прикладних досліджень,</a:t>
            </a:r>
            <a:r>
              <a:rPr lang="uk-UA" b="1" dirty="0">
                <a:latin typeface="Arsenal" panose="02010504060200020004" pitchFamily="50" charset="0"/>
              </a:rPr>
              <a:t> </a:t>
            </a:r>
            <a:r>
              <a:rPr lang="uk-UA" sz="2000" b="1" dirty="0">
                <a:latin typeface="Arsenal" panose="02010504060200020004" pitchFamily="50" charset="0"/>
              </a:rPr>
              <a:t>забезпечення розширення напрямів міждисциплінарних досліджень, зорієнтованих на потреби громади</a:t>
            </a:r>
            <a:endParaRPr lang="ru-RU" sz="2000" b="1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D4408029-1FB9-4845-90F7-B4B0F76870A0}"/>
              </a:ext>
            </a:extLst>
          </p:cNvPr>
          <p:cNvSpPr/>
          <p:nvPr/>
        </p:nvSpPr>
        <p:spPr>
          <a:xfrm>
            <a:off x="420292" y="4101483"/>
            <a:ext cx="5249505" cy="1685168"/>
          </a:xfrm>
          <a:prstGeom prst="roundRect">
            <a:avLst/>
          </a:prstGeom>
          <a:solidFill>
            <a:srgbClr val="00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 anchor="ctr">
            <a:noAutofit/>
          </a:bodyPr>
          <a:lstStyle/>
          <a:p>
            <a:pPr fontAlgn="base">
              <a:spcAft>
                <a:spcPts val="0"/>
              </a:spcAft>
            </a:pPr>
            <a:r>
              <a:rPr lang="uk-UA" sz="20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2. </a:t>
            </a:r>
            <a:r>
              <a:rPr lang="uk-UA" sz="2000" b="1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Підтримка розвитку наукових шкіл, відновлення матеріальної бази дослідницьких центрів і лабораторій </a:t>
            </a:r>
            <a:endParaRPr lang="uk-UA" sz="2400" b="1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6E64C21-1554-4CCB-A233-0821A57C48B8}"/>
              </a:ext>
            </a:extLst>
          </p:cNvPr>
          <p:cNvSpPr/>
          <p:nvPr/>
        </p:nvSpPr>
        <p:spPr>
          <a:xfrm>
            <a:off x="6011323" y="1707074"/>
            <a:ext cx="5249505" cy="1587756"/>
          </a:xfrm>
          <a:prstGeom prst="roundRect">
            <a:avLst/>
          </a:prstGeom>
          <a:solidFill>
            <a:srgbClr val="00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 anchor="ctr">
            <a:noAutofit/>
          </a:bodyPr>
          <a:lstStyle/>
          <a:p>
            <a:pPr fontAlgn="base">
              <a:spcAft>
                <a:spcPts val="0"/>
              </a:spcAft>
            </a:pPr>
            <a:r>
              <a:rPr lang="uk-UA" sz="20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3. </a:t>
            </a:r>
            <a:r>
              <a:rPr lang="uk-UA" sz="2000" b="1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М</a:t>
            </a:r>
            <a:r>
              <a:rPr lang="uk-UA" sz="2000" b="1" dirty="0">
                <a:latin typeface="Arsenal" panose="02010504060200020004" pitchFamily="50" charset="0"/>
              </a:rPr>
              <a:t>аксимальне використання можливостей міжнародного співробітництва та наукового обміну</a:t>
            </a:r>
            <a:endParaRPr lang="ru-RU" sz="2000" b="1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9BCAF6C0-3723-40C0-B5EA-2AE2D6EF9E1F}"/>
              </a:ext>
            </a:extLst>
          </p:cNvPr>
          <p:cNvSpPr/>
          <p:nvPr/>
        </p:nvSpPr>
        <p:spPr>
          <a:xfrm>
            <a:off x="6011323" y="4101483"/>
            <a:ext cx="5249505" cy="1685168"/>
          </a:xfrm>
          <a:prstGeom prst="roundRect">
            <a:avLst/>
          </a:prstGeom>
          <a:solidFill>
            <a:srgbClr val="00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2" tIns="45716" rIns="91432" bIns="45716" anchor="ctr">
            <a:noAutofit/>
          </a:bodyPr>
          <a:lstStyle/>
          <a:p>
            <a:pPr fontAlgn="base">
              <a:spcAft>
                <a:spcPts val="0"/>
              </a:spcAft>
            </a:pPr>
            <a:r>
              <a:rPr lang="uk-UA" sz="2000" b="1" kern="1200" dirty="0">
                <a:solidFill>
                  <a:schemeClr val="bg1"/>
                </a:solidFill>
                <a:effectLst/>
                <a:latin typeface="Arsenal" panose="02010504060200020004" pitchFamily="50" charset="0"/>
                <a:ea typeface="Times New Roman" panose="02020603050405020304" pitchFamily="18" charset="0"/>
              </a:rPr>
              <a:t>4. </a:t>
            </a:r>
            <a:r>
              <a:rPr lang="uk-UA" sz="2000" b="1" dirty="0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Удосконалення інформаційного забезпечення наукової діяльності, розвиток електронного </a:t>
            </a:r>
            <a:r>
              <a:rPr lang="uk-UA" sz="2000" b="1" dirty="0" err="1">
                <a:solidFill>
                  <a:schemeClr val="bg1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репозитарію</a:t>
            </a:r>
            <a:endParaRPr lang="uk-UA" sz="2400" b="1" dirty="0">
              <a:solidFill>
                <a:schemeClr val="bg1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58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>
            <a:spLocks noGrp="1"/>
          </p:cNvSpPr>
          <p:nvPr>
            <p:ph type="title"/>
          </p:nvPr>
        </p:nvSpPr>
        <p:spPr>
          <a:xfrm>
            <a:off x="259976" y="154309"/>
            <a:ext cx="1047967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uk-UA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Провадження наукової діяльності </a:t>
            </a:r>
            <a:r>
              <a:rPr lang="uk-UA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МДУ</a:t>
            </a:r>
            <a:r>
              <a:rPr lang="uk-UA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за напрямами</a:t>
            </a:r>
            <a:r>
              <a:rPr lang="ru-RU" altLang="uk-UA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, 2025 р./</a:t>
            </a:r>
            <a:r>
              <a:rPr lang="ru-RU" altLang="uk-UA" sz="4000" dirty="0">
                <a:solidFill>
                  <a:srgbClr val="FF8B3A"/>
                </a:solidFill>
                <a:latin typeface="Mariupol Strong" panose="02010B00020201010004" pitchFamily="50" charset="-52"/>
              </a:rPr>
              <a:t>2024 р.</a:t>
            </a:r>
            <a:endParaRPr lang="ru-RU" altLang="uk-UA" sz="4000" dirty="0">
              <a:solidFill>
                <a:srgbClr val="FF8B3A"/>
              </a:solidFill>
              <a:latin typeface="Mariupol Strong" panose="02010B00020201010004" pitchFamily="50" charset="-52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: скругленные углы 2"/>
          <p:cNvSpPr/>
          <p:nvPr/>
        </p:nvSpPr>
        <p:spPr>
          <a:xfrm>
            <a:off x="423081" y="1528548"/>
            <a:ext cx="2442948" cy="892552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3480"/>
                </a:solidFill>
                <a:latin typeface="Mariupol Strong" panose="02010B00020201010004" pitchFamily="50" charset="-52"/>
              </a:rPr>
              <a:t>Суспільний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3110245" y="1528548"/>
            <a:ext cx="2442948" cy="892552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Гуманітарно</a:t>
            </a:r>
            <a:r>
              <a:rPr lang="uk-UA" dirty="0">
                <a:solidFill>
                  <a:srgbClr val="003480"/>
                </a:solidFill>
                <a:latin typeface="Mariupol Strong" panose="02010B00020201010004" pitchFamily="50" charset="-52"/>
              </a:rPr>
              <a:t>-мистецький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5797409" y="1528548"/>
            <a:ext cx="2442948" cy="892552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Природничо-математичний</a:t>
            </a:r>
            <a:endParaRPr lang="ru-RU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8484573" y="1528548"/>
            <a:ext cx="2442948" cy="892552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3480"/>
                </a:solidFill>
                <a:latin typeface="Mariupol Strong" panose="02010B00020201010004" pitchFamily="50" charset="-52"/>
              </a:rPr>
              <a:t>Інженерно-технологічний</a:t>
            </a:r>
            <a:endParaRPr lang="ru-RU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58497" y="2437033"/>
            <a:ext cx="1172116" cy="85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3200" dirty="0">
                <a:solidFill>
                  <a:srgbClr val="003480"/>
                </a:solidFill>
                <a:latin typeface="Mariupol Strong" panose="02010B00020201010004" pitchFamily="50" charset="-52"/>
              </a:rPr>
              <a:t>12</a:t>
            </a:r>
            <a:r>
              <a:rPr lang="uk-UA" sz="28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</a:p>
          <a:p>
            <a:pPr algn="ctr">
              <a:lnSpc>
                <a:spcPct val="95000"/>
              </a:lnSpc>
            </a:pPr>
            <a:r>
              <a:rPr lang="uk-UA" sz="2000" dirty="0">
                <a:solidFill>
                  <a:srgbClr val="003480"/>
                </a:solidFill>
                <a:latin typeface="Mariupol Strong" panose="02010B00020201010004" pitchFamily="50" charset="-52"/>
              </a:rPr>
              <a:t>кафедр</a:t>
            </a:r>
            <a:endParaRPr lang="ru-RU" sz="20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45661" y="2437033"/>
            <a:ext cx="1172116" cy="85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3200" dirty="0">
                <a:solidFill>
                  <a:srgbClr val="003480"/>
                </a:solidFill>
                <a:latin typeface="Mariupol Strong" panose="02010B00020201010004" pitchFamily="50" charset="-52"/>
              </a:rPr>
              <a:t>6</a:t>
            </a:r>
            <a:r>
              <a:rPr lang="uk-UA" sz="28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</a:p>
          <a:p>
            <a:pPr algn="ctr">
              <a:lnSpc>
                <a:spcPct val="95000"/>
              </a:lnSpc>
            </a:pPr>
            <a:r>
              <a:rPr lang="uk-UA" sz="2000" dirty="0">
                <a:solidFill>
                  <a:srgbClr val="003480"/>
                </a:solidFill>
                <a:latin typeface="Mariupol Strong" panose="02010B00020201010004" pitchFamily="50" charset="-52"/>
              </a:rPr>
              <a:t>кафедр</a:t>
            </a:r>
            <a:endParaRPr lang="ru-RU" sz="20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52675" y="2437033"/>
            <a:ext cx="1332416" cy="85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3200" dirty="0">
                <a:solidFill>
                  <a:srgbClr val="003480"/>
                </a:solidFill>
                <a:latin typeface="Mariupol Strong" panose="02010B00020201010004" pitchFamily="50" charset="-52"/>
              </a:rPr>
              <a:t>1</a:t>
            </a:r>
            <a:r>
              <a:rPr lang="uk-UA" sz="28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</a:p>
          <a:p>
            <a:pPr algn="ctr">
              <a:lnSpc>
                <a:spcPct val="95000"/>
              </a:lnSpc>
            </a:pPr>
            <a:r>
              <a:rPr lang="uk-UA" sz="2000" dirty="0">
                <a:solidFill>
                  <a:srgbClr val="003480"/>
                </a:solidFill>
                <a:latin typeface="Mariupol Strong" panose="02010B00020201010004" pitchFamily="50" charset="-52"/>
              </a:rPr>
              <a:t>кафедра</a:t>
            </a:r>
            <a:endParaRPr lang="ru-RU" sz="20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043846" y="2437033"/>
            <a:ext cx="1324402" cy="85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3200" dirty="0">
                <a:solidFill>
                  <a:srgbClr val="003480"/>
                </a:solidFill>
                <a:latin typeface="Mariupol Strong" panose="02010B00020201010004" pitchFamily="50" charset="-52"/>
              </a:rPr>
              <a:t>2</a:t>
            </a:r>
            <a:r>
              <a:rPr lang="uk-UA" sz="28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</a:p>
          <a:p>
            <a:pPr algn="ctr">
              <a:lnSpc>
                <a:spcPct val="95000"/>
              </a:lnSpc>
            </a:pPr>
            <a:r>
              <a:rPr lang="uk-UA" sz="2000" dirty="0">
                <a:solidFill>
                  <a:srgbClr val="003480"/>
                </a:solidFill>
                <a:latin typeface="Mariupol Strong" panose="02010B00020201010004" pitchFamily="50" charset="-52"/>
              </a:rPr>
              <a:t>кафедри</a:t>
            </a:r>
            <a:endParaRPr lang="ru-RU" sz="20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4149" y="3319816"/>
            <a:ext cx="10313372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Кількість штатних </a:t>
            </a:r>
            <a:r>
              <a:rPr lang="uk-UA" sz="2000" b="1" dirty="0" err="1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НПП</a:t>
            </a:r>
            <a:r>
              <a:rPr lang="uk-UA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 / кількість </a:t>
            </a:r>
            <a:r>
              <a:rPr lang="uk-UA" sz="2000" b="1" dirty="0" err="1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НДР</a:t>
            </a:r>
            <a:endParaRPr lang="ru-RU" sz="2000" dirty="0">
              <a:solidFill>
                <a:srgbClr val="003480"/>
              </a:solidFill>
              <a:effectLst/>
              <a:latin typeface="Mariupol Strong" panose="02010B00020201010004" pitchFamily="50" charset="-52"/>
              <a:ea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solidFill>
                  <a:srgbClr val="FF990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         </a:t>
            </a:r>
            <a:r>
              <a:rPr lang="uk-UA" sz="28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125/</a:t>
            </a:r>
            <a:r>
              <a:rPr lang="uk-UA" sz="2800" b="1" dirty="0">
                <a:solidFill>
                  <a:srgbClr val="FF8B3A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139</a:t>
            </a:r>
            <a:r>
              <a:rPr lang="uk-UA" sz="28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           19/</a:t>
            </a:r>
            <a:r>
              <a:rPr lang="uk-UA" sz="2800" b="1" dirty="0">
                <a:solidFill>
                  <a:srgbClr val="FF8B3A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21</a:t>
            </a:r>
            <a:endParaRPr lang="ru-RU" sz="28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1551" y="4114011"/>
            <a:ext cx="2373713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75/</a:t>
            </a:r>
            <a:r>
              <a:rPr lang="uk-UA" b="1" dirty="0">
                <a:solidFill>
                  <a:srgbClr val="FF8B3A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83</a:t>
            </a:r>
            <a:r>
              <a:rPr lang="ru-RU" altLang="uk-UA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НПП</a:t>
            </a:r>
            <a:r>
              <a:rPr lang="uk-UA" b="1" dirty="0">
                <a:solidFill>
                  <a:srgbClr val="FFA40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 </a:t>
            </a:r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10/</a:t>
            </a:r>
            <a:r>
              <a:rPr lang="uk-UA" b="1" dirty="0">
                <a:solidFill>
                  <a:srgbClr val="FF8B3A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12</a:t>
            </a:r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НДР</a:t>
            </a:r>
            <a:endParaRPr lang="ru-RU" sz="2800" b="1" dirty="0">
              <a:solidFill>
                <a:srgbClr val="003480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7 фундаментальні</a:t>
            </a:r>
            <a:endParaRPr lang="ru-RU" sz="2800" b="1" dirty="0">
              <a:solidFill>
                <a:srgbClr val="003480"/>
              </a:solidFill>
              <a:effectLst/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/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3 прикладні</a:t>
            </a:r>
            <a:endParaRPr lang="ru-RU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95202" y="4114011"/>
            <a:ext cx="2373714" cy="102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35/</a:t>
            </a:r>
            <a:r>
              <a:rPr lang="ru-RU" b="1" dirty="0">
                <a:solidFill>
                  <a:srgbClr val="FF8B3A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42</a:t>
            </a: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НПП</a:t>
            </a:r>
            <a:r>
              <a:rPr lang="ru-RU" b="1" dirty="0">
                <a:solidFill>
                  <a:srgbClr val="FFA40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 </a:t>
            </a: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6/</a:t>
            </a:r>
            <a:r>
              <a:rPr lang="ru-RU" b="1" dirty="0">
                <a:solidFill>
                  <a:srgbClr val="FF8B3A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7</a:t>
            </a: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НДР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4 </a:t>
            </a:r>
            <a:r>
              <a:rPr lang="ru-RU" b="1" dirty="0" err="1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фундаментальні</a:t>
            </a:r>
            <a:endParaRPr lang="ru-RU" b="1" dirty="0">
              <a:solidFill>
                <a:srgbClr val="003480"/>
              </a:solidFill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2 </a:t>
            </a:r>
            <a:r>
              <a:rPr lang="ru-RU" b="1" dirty="0" err="1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прикладні</a:t>
            </a:r>
            <a:endParaRPr lang="ru-RU" b="1" dirty="0">
              <a:solidFill>
                <a:srgbClr val="003480"/>
              </a:solidFill>
              <a:latin typeface="Arsenal" panose="02010504060200020004" pitchFamily="50" charset="0"/>
              <a:ea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028854" y="4114011"/>
            <a:ext cx="2211503" cy="727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5/</a:t>
            </a:r>
            <a:r>
              <a:rPr lang="ru-RU" b="1" dirty="0">
                <a:solidFill>
                  <a:srgbClr val="FF8B3A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5</a:t>
            </a: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НПП 1/</a:t>
            </a:r>
            <a:r>
              <a:rPr lang="ru-RU" b="1" dirty="0">
                <a:solidFill>
                  <a:srgbClr val="FF8B3A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1</a:t>
            </a: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НДР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фундаментальна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8600295" y="4114011"/>
            <a:ext cx="2211503" cy="1028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10/</a:t>
            </a:r>
            <a:r>
              <a:rPr lang="ru-RU" b="1" dirty="0">
                <a:solidFill>
                  <a:srgbClr val="FF8B3A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НПП/ 2/</a:t>
            </a:r>
            <a:r>
              <a:rPr lang="ru-RU" b="1" dirty="0">
                <a:solidFill>
                  <a:srgbClr val="FF8B3A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1</a:t>
            </a: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 НДР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1 </a:t>
            </a:r>
            <a:r>
              <a:rPr lang="ru-RU" b="1" dirty="0" err="1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прикладна</a:t>
            </a:r>
            <a:endParaRPr lang="ru-RU" b="1" dirty="0">
              <a:solidFill>
                <a:srgbClr val="003480"/>
              </a:solidFill>
              <a:latin typeface="Arsenal" panose="02010504060200020004" pitchFamily="50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3480"/>
                </a:solidFill>
                <a:latin typeface="Arsenal" panose="02010504060200020004" pitchFamily="50" charset="0"/>
                <a:ea typeface="Times New Roman" panose="02020603050405020304" pitchFamily="18" charset="0"/>
              </a:rPr>
              <a:t>1 фундаментальна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25805" y="5089164"/>
            <a:ext cx="10201716" cy="425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Кількість статей </a:t>
            </a:r>
            <a:r>
              <a:rPr lang="tr-TR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Scopus, Web of Science, </a:t>
            </a:r>
            <a:r>
              <a:rPr lang="uk-UA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усього – 46/</a:t>
            </a:r>
            <a:r>
              <a:rPr lang="uk-UA" sz="2000" b="1" dirty="0">
                <a:solidFill>
                  <a:srgbClr val="FF8B3A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42</a:t>
            </a:r>
            <a:endParaRPr lang="ru-RU" sz="2000" dirty="0">
              <a:solidFill>
                <a:srgbClr val="FF8B3A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4149" y="5827446"/>
            <a:ext cx="10313372" cy="413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err="1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Кількість</a:t>
            </a:r>
            <a:r>
              <a:rPr lang="ru-RU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 статей </a:t>
            </a:r>
            <a:r>
              <a:rPr lang="ru-RU" sz="2000" b="1" dirty="0" err="1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Scopus</a:t>
            </a:r>
            <a:r>
              <a:rPr lang="ru-RU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Web</a:t>
            </a:r>
            <a:r>
              <a:rPr lang="ru-RU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of</a:t>
            </a:r>
            <a:r>
              <a:rPr lang="ru-RU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Science</a:t>
            </a:r>
            <a:r>
              <a:rPr lang="ru-RU" sz="2000" b="1" dirty="0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 на одного </a:t>
            </a:r>
            <a:r>
              <a:rPr lang="ru-RU" sz="2000" b="1" dirty="0" err="1">
                <a:solidFill>
                  <a:srgbClr val="003480"/>
                </a:solidFill>
                <a:latin typeface="Mariupol Strong" panose="02010B00020201010004" pitchFamily="50" charset="-52"/>
                <a:ea typeface="Times New Roman" panose="02020603050405020304" pitchFamily="18" charset="0"/>
              </a:rPr>
              <a:t>НПП</a:t>
            </a:r>
            <a:endParaRPr lang="ru-RU" sz="28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46454" y="5401310"/>
            <a:ext cx="2263789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400" dirty="0">
                <a:solidFill>
                  <a:srgbClr val="003480"/>
                </a:solidFill>
                <a:latin typeface="Mariupol Strong" panose="02010B00020201010004" pitchFamily="50" charset="-52"/>
              </a:rPr>
              <a:t>29/</a:t>
            </a:r>
            <a:r>
              <a:rPr lang="uk-UA" sz="2400" dirty="0">
                <a:solidFill>
                  <a:srgbClr val="FF8B3A"/>
                </a:solidFill>
                <a:latin typeface="Mariupol Strong" panose="02010B00020201010004" pitchFamily="50" charset="-52"/>
              </a:rPr>
              <a:t>29</a:t>
            </a:r>
            <a:endParaRPr lang="ru-RU" sz="800" dirty="0">
              <a:solidFill>
                <a:srgbClr val="FF8B3A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889612" y="5401175"/>
            <a:ext cx="802326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400" dirty="0">
                <a:solidFill>
                  <a:srgbClr val="003480"/>
                </a:solidFill>
                <a:latin typeface="Mariupol Strong" panose="02010B00020201010004" pitchFamily="50" charset="-52"/>
              </a:rPr>
              <a:t>6/</a:t>
            </a:r>
            <a:r>
              <a:rPr lang="uk-UA" sz="2400" dirty="0">
                <a:solidFill>
                  <a:srgbClr val="FF8B3A"/>
                </a:solidFill>
                <a:latin typeface="Mariupol Strong" panose="02010B00020201010004" pitchFamily="50" charset="-52"/>
              </a:rPr>
              <a:t>5</a:t>
            </a:r>
            <a:endParaRPr lang="ru-RU" sz="1600" dirty="0">
              <a:solidFill>
                <a:srgbClr val="FF8B3A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342657" y="5401175"/>
            <a:ext cx="802326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400" dirty="0">
                <a:solidFill>
                  <a:srgbClr val="003480"/>
                </a:solidFill>
                <a:latin typeface="Mariupol Strong" panose="02010B00020201010004" pitchFamily="50" charset="-52"/>
              </a:rPr>
              <a:t>11/8</a:t>
            </a:r>
            <a:endParaRPr lang="ru-RU" sz="1600" dirty="0">
              <a:solidFill>
                <a:srgbClr val="FF8B3A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25805" y="6260465"/>
            <a:ext cx="1744440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400" dirty="0">
                <a:solidFill>
                  <a:srgbClr val="003480"/>
                </a:solidFill>
                <a:latin typeface="Mariupol Strong" panose="02010B00020201010004" pitchFamily="50" charset="-52"/>
              </a:rPr>
              <a:t>0,4/</a:t>
            </a:r>
            <a:r>
              <a:rPr lang="uk-UA" sz="2400" dirty="0">
                <a:solidFill>
                  <a:srgbClr val="FF8B3A"/>
                </a:solidFill>
                <a:latin typeface="Mariupol Strong" panose="02010B00020201010004" pitchFamily="50" charset="-52"/>
              </a:rPr>
              <a:t>0,4</a:t>
            </a:r>
            <a:endParaRPr lang="ru-RU" sz="16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645706" y="6260465"/>
            <a:ext cx="1472201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400" dirty="0">
                <a:solidFill>
                  <a:srgbClr val="003480"/>
                </a:solidFill>
                <a:latin typeface="Mariupol Strong" panose="02010B00020201010004" pitchFamily="50" charset="-52"/>
              </a:rPr>
              <a:t>0,2/</a:t>
            </a:r>
            <a:r>
              <a:rPr lang="uk-UA" sz="2400" dirty="0">
                <a:solidFill>
                  <a:srgbClr val="FF8B3A"/>
                </a:solidFill>
                <a:latin typeface="Mariupol Strong" panose="02010B00020201010004" pitchFamily="50" charset="-52"/>
              </a:rPr>
              <a:t>0,1</a:t>
            </a:r>
            <a:endParaRPr lang="ru-RU" sz="16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919857" y="6260465"/>
            <a:ext cx="1598473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400" dirty="0">
                <a:solidFill>
                  <a:srgbClr val="003480"/>
                </a:solidFill>
                <a:latin typeface="Mariupol Strong" panose="02010B00020201010004" pitchFamily="50" charset="-52"/>
              </a:rPr>
              <a:t>1,1/</a:t>
            </a:r>
            <a:r>
              <a:rPr lang="uk-UA" sz="2400" dirty="0">
                <a:solidFill>
                  <a:srgbClr val="FF8B3A"/>
                </a:solidFill>
                <a:latin typeface="Mariupol Strong" panose="02010B00020201010004" pitchFamily="50" charset="-52"/>
              </a:rPr>
              <a:t>0,9</a:t>
            </a:r>
            <a:endParaRPr lang="ru-RU" sz="1600" dirty="0">
              <a:solidFill>
                <a:srgbClr val="FF8B3A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779874" y="5401175"/>
            <a:ext cx="478016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400" dirty="0">
                <a:solidFill>
                  <a:srgbClr val="003480"/>
                </a:solidFill>
                <a:latin typeface="Mariupol Strong" panose="02010B00020201010004" pitchFamily="50" charset="-52"/>
              </a:rPr>
              <a:t>–</a:t>
            </a:r>
            <a:endParaRPr lang="ru-RU" sz="16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779874" y="6191584"/>
            <a:ext cx="478016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400" dirty="0">
                <a:solidFill>
                  <a:srgbClr val="003480"/>
                </a:solidFill>
                <a:latin typeface="Mariupol Strong" panose="02010B00020201010004" pitchFamily="50" charset="-52"/>
              </a:rPr>
              <a:t>–</a:t>
            </a:r>
            <a:endParaRPr lang="ru-RU" sz="16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400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0034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11" name="Google Shape;111;p4"/>
          <p:cNvSpPr/>
          <p:nvPr/>
        </p:nvSpPr>
        <p:spPr>
          <a:xfrm flipH="1">
            <a:off x="11356694" y="0"/>
            <a:ext cx="835306" cy="104172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803607" y="2721114"/>
            <a:ext cx="94322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ІІ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.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Науково-педагогічні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кадри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376518" y="154309"/>
            <a:ext cx="1052285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ru-RU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Динаміка</a:t>
            </a:r>
            <a:r>
              <a:rPr lang="ru-RU" dirty="0">
                <a:solidFill>
                  <a:srgbClr val="003480"/>
                </a:solidFill>
                <a:latin typeface="Mariupol Strong" panose="02010B00020201010004" pitchFamily="50" charset="-52"/>
              </a:rPr>
              <a:t> кадрового складу </a:t>
            </a:r>
            <a:br>
              <a:rPr lang="ru-RU" dirty="0">
                <a:solidFill>
                  <a:srgbClr val="003480"/>
                </a:solidFill>
                <a:latin typeface="Mariupol Strong" panose="02010B00020201010004" pitchFamily="50" charset="-52"/>
              </a:rPr>
            </a:br>
            <a:r>
              <a:rPr lang="ru-RU" dirty="0">
                <a:solidFill>
                  <a:srgbClr val="003480"/>
                </a:solidFill>
                <a:latin typeface="Mariupol Strong" panose="02010B00020201010004" pitchFamily="50" charset="-52"/>
              </a:rPr>
              <a:t>(за </a:t>
            </a:r>
            <a:r>
              <a:rPr lang="ru-RU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напрямами</a:t>
            </a:r>
            <a:r>
              <a:rPr lang="ru-RU" dirty="0">
                <a:solidFill>
                  <a:srgbClr val="003480"/>
                </a:solidFill>
                <a:latin typeface="Mariupol Strong" panose="02010B00020201010004" pitchFamily="50" charset="-52"/>
              </a:rPr>
              <a:t>)</a:t>
            </a:r>
            <a:endParaRPr sz="6000" dirty="0">
              <a:solidFill>
                <a:srgbClr val="003480"/>
              </a:solidFill>
              <a:latin typeface="Mariupol Strong" panose="02010B00020201010004" pitchFamily="50" charset="-52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B25F3C99-1400-4DE2-88EC-7CD1B71D6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2776549"/>
              </p:ext>
            </p:extLst>
          </p:nvPr>
        </p:nvGraphicFramePr>
        <p:xfrm>
          <a:off x="1056443" y="1597981"/>
          <a:ext cx="9842932" cy="4705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400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0034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11" name="Google Shape;111;p4"/>
          <p:cNvSpPr/>
          <p:nvPr/>
        </p:nvSpPr>
        <p:spPr>
          <a:xfrm flipH="1">
            <a:off x="11356694" y="0"/>
            <a:ext cx="835306" cy="104172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803607" y="2546943"/>
            <a:ext cx="103433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ІІІ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.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Розвиток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аспірантури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та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докторантури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МДУ</a:t>
            </a:r>
            <a:endParaRPr lang="ru-RU" sz="4000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295836" y="62754"/>
            <a:ext cx="10799528" cy="1308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ru-RU" dirty="0">
                <a:solidFill>
                  <a:srgbClr val="003480"/>
                </a:solidFill>
                <a:latin typeface="Mariupol Strong" panose="02010B00020201010004" pitchFamily="50" charset="-52"/>
              </a:rPr>
              <a:t>Контингент </a:t>
            </a:r>
            <a:r>
              <a:rPr lang="ru-RU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аспірантів</a:t>
            </a:r>
            <a:r>
              <a:rPr lang="ru-RU" dirty="0">
                <a:solidFill>
                  <a:srgbClr val="003480"/>
                </a:solidFill>
                <a:latin typeface="Mariupol Strong" panose="02010B00020201010004" pitchFamily="50" charset="-52"/>
              </a:rPr>
              <a:t> та </a:t>
            </a:r>
            <a:r>
              <a:rPr lang="ru-RU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докторантів</a:t>
            </a:r>
            <a:r>
              <a:rPr lang="ru-RU" dirty="0">
                <a:solidFill>
                  <a:srgbClr val="003480"/>
                </a:solidFill>
                <a:latin typeface="Mariupol Strong" panose="02010B00020201010004" pitchFamily="50" charset="-52"/>
              </a:rPr>
              <a:t> МДУ, 01.01.2026  </a:t>
            </a:r>
            <a:endParaRPr sz="6000" dirty="0">
              <a:solidFill>
                <a:srgbClr val="003480"/>
              </a:solidFill>
              <a:latin typeface="Mariupol Strong" panose="02010B00020201010004" pitchFamily="50" charset="-52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976082" y="1719367"/>
            <a:ext cx="1494971" cy="83697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50</a:t>
            </a:r>
            <a:endParaRPr lang="ru-RU" sz="5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6634" y="2560439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</a:rPr>
              <a:t>Аспірантів</a:t>
            </a:r>
            <a:endParaRPr lang="ru-RU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993930" y="3123994"/>
            <a:ext cx="1494971" cy="83697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34</a:t>
            </a:r>
            <a:endParaRPr lang="ru-RU" sz="5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6949" y="3949862"/>
            <a:ext cx="16546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</a:rPr>
              <a:t>Аспірантів </a:t>
            </a:r>
          </a:p>
          <a:p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</a:rPr>
              <a:t>денної форми </a:t>
            </a:r>
          </a:p>
          <a:p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</a:rPr>
              <a:t>навчання</a:t>
            </a:r>
            <a:endParaRPr lang="ru-RU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14" name="Прямоугольник: скругленные углы 13"/>
          <p:cNvSpPr/>
          <p:nvPr/>
        </p:nvSpPr>
        <p:spPr>
          <a:xfrm>
            <a:off x="976084" y="5019673"/>
            <a:ext cx="1494971" cy="83697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1</a:t>
            </a:r>
            <a:endParaRPr lang="ru-RU" sz="5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91025" y="5856644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>
                <a:solidFill>
                  <a:srgbClr val="003480"/>
                </a:solidFill>
                <a:latin typeface="Arsenal" panose="02010504060200020004" pitchFamily="50" charset="0"/>
              </a:rPr>
              <a:t>Докторант</a:t>
            </a:r>
            <a:endParaRPr lang="ru-RU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36C0E17-769A-2741-013D-8B8ED63457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0724696"/>
              </p:ext>
            </p:extLst>
          </p:nvPr>
        </p:nvGraphicFramePr>
        <p:xfrm>
          <a:off x="2965142" y="1464816"/>
          <a:ext cx="8110486" cy="4761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400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0034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11" name="Google Shape;111;p4"/>
          <p:cNvSpPr/>
          <p:nvPr/>
        </p:nvSpPr>
        <p:spPr>
          <a:xfrm flipH="1">
            <a:off x="11356694" y="0"/>
            <a:ext cx="835306" cy="104172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803607" y="2546943"/>
            <a:ext cx="103433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І</a:t>
            </a:r>
            <a:r>
              <a:rPr lang="tr-TR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V.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Публікаційна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активність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науково-педагогічних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sz="4000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працівників</a:t>
            </a:r>
            <a:r>
              <a:rPr lang="ru-RU" sz="4000" dirty="0">
                <a:solidFill>
                  <a:srgbClr val="003480"/>
                </a:solidFill>
                <a:latin typeface="Mariupol Strong" panose="02010B00020201010004" pitchFamily="50" charset="-52"/>
              </a:rPr>
              <a:t> МДУ, 2025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 flipH="1">
            <a:off x="11356694" y="1041723"/>
            <a:ext cx="835306" cy="5816278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454074" y="154309"/>
            <a:ext cx="640546" cy="66120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19;p5"/>
          <p:cNvSpPr txBox="1">
            <a:spLocks noGrp="1"/>
          </p:cNvSpPr>
          <p:nvPr>
            <p:ph type="title"/>
          </p:nvPr>
        </p:nvSpPr>
        <p:spPr>
          <a:xfrm>
            <a:off x="224050" y="154309"/>
            <a:ext cx="10515600" cy="1005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Clr>
                <a:srgbClr val="003480"/>
              </a:buClr>
              <a:buSzPts val="6000"/>
            </a:pPr>
            <a:r>
              <a:rPr lang="ru-RU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Публікації</a:t>
            </a:r>
            <a:r>
              <a:rPr lang="ru-RU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b="1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викладачів</a:t>
            </a:r>
            <a:r>
              <a:rPr lang="ru-RU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 </a:t>
            </a:r>
            <a:r>
              <a:rPr lang="ru-RU" b="1" dirty="0" err="1">
                <a:solidFill>
                  <a:srgbClr val="003480"/>
                </a:solidFill>
                <a:latin typeface="Mariupol Strong" panose="02010B00020201010004" pitchFamily="50" charset="-52"/>
              </a:rPr>
              <a:t>МДУ</a:t>
            </a:r>
            <a:endParaRPr sz="6000" dirty="0">
              <a:solidFill>
                <a:srgbClr val="003480"/>
              </a:solidFill>
              <a:latin typeface="Mariupol Strong" panose="02010B00020201010004" pitchFamily="50" charset="-52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1616753" y="1639529"/>
            <a:ext cx="1494971" cy="83697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183</a:t>
            </a:r>
            <a:endParaRPr lang="ru-RU" sz="5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4050" y="1213043"/>
            <a:ext cx="2930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Фахові видання України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1616753" y="3243647"/>
            <a:ext cx="1494971" cy="83697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39</a:t>
            </a:r>
            <a:endParaRPr lang="ru-RU" sz="5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4" name="Прямоугольник: скругленные углы 13"/>
          <p:cNvSpPr/>
          <p:nvPr/>
        </p:nvSpPr>
        <p:spPr>
          <a:xfrm>
            <a:off x="1616753" y="4755532"/>
            <a:ext cx="1494971" cy="836971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>
                <a:solidFill>
                  <a:srgbClr val="003480"/>
                </a:solidFill>
                <a:latin typeface="Mariupol Strong" panose="02010B00020201010004" pitchFamily="50" charset="-52"/>
              </a:rPr>
              <a:t>219</a:t>
            </a:r>
            <a:endParaRPr lang="ru-RU" sz="5400" b="1" dirty="0">
              <a:solidFill>
                <a:srgbClr val="003480"/>
              </a:solidFill>
              <a:latin typeface="Mariupol Strong" panose="02010B00020201010004" pitchFamily="50" charset="-5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050" y="2826536"/>
            <a:ext cx="2305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Зарубіжні видання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4050" y="4328123"/>
            <a:ext cx="2975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У </a:t>
            </a:r>
            <a:r>
              <a:rPr lang="uk-UA" sz="2000" b="1" dirty="0" err="1">
                <a:solidFill>
                  <a:srgbClr val="003480"/>
                </a:solidFill>
                <a:latin typeface="Arsenal" panose="02010504060200020004" pitchFamily="50" charset="0"/>
              </a:rPr>
              <a:t>наукометричних</a:t>
            </a:r>
            <a:r>
              <a:rPr lang="uk-UA" sz="2000" b="1" dirty="0">
                <a:solidFill>
                  <a:srgbClr val="003480"/>
                </a:solidFill>
                <a:latin typeface="Arsenal" panose="02010504060200020004" pitchFamily="50" charset="0"/>
              </a:rPr>
              <a:t> базах</a:t>
            </a:r>
          </a:p>
          <a:p>
            <a:r>
              <a:rPr lang="uk-UA" sz="2000" b="1" dirty="0" err="1">
                <a:solidFill>
                  <a:srgbClr val="003480"/>
                </a:solidFill>
                <a:latin typeface="Arsenal" panose="02010504060200020004" pitchFamily="50" charset="0"/>
              </a:rPr>
              <a:t>данних</a:t>
            </a:r>
            <a:endParaRPr lang="ru-RU" sz="2000" b="1" dirty="0">
              <a:solidFill>
                <a:srgbClr val="003480"/>
              </a:solidFill>
              <a:latin typeface="Arsenal" panose="02010504060200020004" pitchFamily="50" charset="0"/>
            </a:endParaRP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0DC1D441-35FB-F9C5-8B29-3C673BF3FB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1363203"/>
              </p:ext>
            </p:extLst>
          </p:nvPr>
        </p:nvGraphicFramePr>
        <p:xfrm>
          <a:off x="3384754" y="1287262"/>
          <a:ext cx="7741846" cy="5042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МДУ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843</Words>
  <Application>Microsoft Office PowerPoint</Application>
  <PresentationFormat>Широкоэкранный</PresentationFormat>
  <Paragraphs>253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Aptos</vt:lpstr>
      <vt:lpstr>Arial</vt:lpstr>
      <vt:lpstr>Arial Black</vt:lpstr>
      <vt:lpstr>Arsenal</vt:lpstr>
      <vt:lpstr>Calibri</vt:lpstr>
      <vt:lpstr>Mariupol Strong</vt:lpstr>
      <vt:lpstr>Times New Roman</vt:lpstr>
      <vt:lpstr>Тема МДУ</vt:lpstr>
      <vt:lpstr>Тема Office</vt:lpstr>
      <vt:lpstr> проректор з науково-педагогічної  роботи та молодіжної політики к. пед. н., доцент Юлія ДЕМИДОВА</vt:lpstr>
      <vt:lpstr>Презентация PowerPoint</vt:lpstr>
      <vt:lpstr>Провадження наукової діяльності МДУ за напрямами, 2025 р./2024 р.</vt:lpstr>
      <vt:lpstr>Презентация PowerPoint</vt:lpstr>
      <vt:lpstr>Динаміка кадрового складу  (за напрямами)</vt:lpstr>
      <vt:lpstr>Презентация PowerPoint</vt:lpstr>
      <vt:lpstr>Контингент аспірантів та докторантів МДУ, 01.01.2026  </vt:lpstr>
      <vt:lpstr>Презентация PowerPoint</vt:lpstr>
      <vt:lpstr>Публікації викладачів МДУ</vt:lpstr>
      <vt:lpstr>Монографії, підручники, навчальні посібники</vt:lpstr>
      <vt:lpstr>Динаміка публікацій науково-педагогічних працівників МДУ (за напрямами)</vt:lpstr>
      <vt:lpstr>Динаміка публікацій у наукометричних базах  Scopus та Web of Science (за напрямами)</vt:lpstr>
      <vt:lpstr>Презентация PowerPoint</vt:lpstr>
      <vt:lpstr>Презентация PowerPoint</vt:lpstr>
      <vt:lpstr>ВІСНИК МДУ</vt:lpstr>
      <vt:lpstr>Опис діяльності у сфері медіа </vt:lpstr>
      <vt:lpstr>Презентация PowerPoint</vt:lpstr>
      <vt:lpstr>Кількість опублікованих статей, тез доповідей студентів</vt:lpstr>
      <vt:lpstr>Кількість студентів-учасників науково-комунікативних заходів в МДУ та інших ЗВО</vt:lpstr>
      <vt:lpstr>Розвиток студентської науки в МДУ  (за напрямами)</vt:lpstr>
      <vt:lpstr>Завдання на 2026 рік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Таня Алымова</dc:creator>
  <cp:lastModifiedBy>Алла Новікова</cp:lastModifiedBy>
  <cp:revision>142</cp:revision>
  <dcterms:created xsi:type="dcterms:W3CDTF">2023-02-16T22:09:00Z</dcterms:created>
  <dcterms:modified xsi:type="dcterms:W3CDTF">2026-02-17T10:30:45Z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D20D1F9A85B8428F89E681B5A366C583</vt:lpwstr>
  </property>
  <property fmtid="{D5CDD505-2E9C-101B-9397-08002B2CF9AE}" pid="3" name="KSOProductBuildVer">
    <vt:lpwstr>1033-11.2.0.11440</vt:lpwstr>
  </property>
</Properties>
</file>