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79"/>
  </p:notesMasterIdLst>
  <p:sldIdLst>
    <p:sldId id="269" r:id="rId2"/>
    <p:sldId id="270" r:id="rId3"/>
    <p:sldId id="429" r:id="rId4"/>
    <p:sldId id="430" r:id="rId5"/>
    <p:sldId id="431" r:id="rId6"/>
    <p:sldId id="432" r:id="rId7"/>
    <p:sldId id="433" r:id="rId8"/>
    <p:sldId id="434" r:id="rId9"/>
    <p:sldId id="435" r:id="rId10"/>
    <p:sldId id="436" r:id="rId11"/>
    <p:sldId id="437" r:id="rId12"/>
    <p:sldId id="438" r:id="rId13"/>
    <p:sldId id="439" r:id="rId14"/>
    <p:sldId id="440" r:id="rId15"/>
    <p:sldId id="441" r:id="rId16"/>
    <p:sldId id="442" r:id="rId17"/>
    <p:sldId id="443" r:id="rId18"/>
    <p:sldId id="444" r:id="rId19"/>
    <p:sldId id="445" r:id="rId20"/>
    <p:sldId id="446" r:id="rId21"/>
    <p:sldId id="447" r:id="rId22"/>
    <p:sldId id="448" r:id="rId23"/>
    <p:sldId id="449" r:id="rId24"/>
    <p:sldId id="491" r:id="rId25"/>
    <p:sldId id="288" r:id="rId26"/>
    <p:sldId id="297" r:id="rId27"/>
    <p:sldId id="274" r:id="rId28"/>
    <p:sldId id="492" r:id="rId29"/>
    <p:sldId id="293" r:id="rId30"/>
    <p:sldId id="505" r:id="rId31"/>
    <p:sldId id="506" r:id="rId32"/>
    <p:sldId id="507" r:id="rId33"/>
    <p:sldId id="508" r:id="rId34"/>
    <p:sldId id="509" r:id="rId35"/>
    <p:sldId id="456" r:id="rId36"/>
    <p:sldId id="457" r:id="rId37"/>
    <p:sldId id="458" r:id="rId38"/>
    <p:sldId id="459" r:id="rId39"/>
    <p:sldId id="460" r:id="rId40"/>
    <p:sldId id="461" r:id="rId41"/>
    <p:sldId id="462" r:id="rId42"/>
    <p:sldId id="463" r:id="rId43"/>
    <p:sldId id="464" r:id="rId44"/>
    <p:sldId id="465" r:id="rId45"/>
    <p:sldId id="466" r:id="rId46"/>
    <p:sldId id="467" r:id="rId47"/>
    <p:sldId id="468" r:id="rId48"/>
    <p:sldId id="469" r:id="rId49"/>
    <p:sldId id="470" r:id="rId50"/>
    <p:sldId id="471" r:id="rId51"/>
    <p:sldId id="472" r:id="rId52"/>
    <p:sldId id="473" r:id="rId53"/>
    <p:sldId id="474" r:id="rId54"/>
    <p:sldId id="475" r:id="rId55"/>
    <p:sldId id="476" r:id="rId56"/>
    <p:sldId id="477" r:id="rId57"/>
    <p:sldId id="480" r:id="rId58"/>
    <p:sldId id="481" r:id="rId59"/>
    <p:sldId id="482" r:id="rId60"/>
    <p:sldId id="483" r:id="rId61"/>
    <p:sldId id="484" r:id="rId62"/>
    <p:sldId id="485" r:id="rId63"/>
    <p:sldId id="486" r:id="rId64"/>
    <p:sldId id="487" r:id="rId65"/>
    <p:sldId id="488" r:id="rId66"/>
    <p:sldId id="490" r:id="rId67"/>
    <p:sldId id="489" r:id="rId68"/>
    <p:sldId id="493" r:id="rId69"/>
    <p:sldId id="494" r:id="rId70"/>
    <p:sldId id="495" r:id="rId71"/>
    <p:sldId id="496" r:id="rId72"/>
    <p:sldId id="497" r:id="rId73"/>
    <p:sldId id="498" r:id="rId74"/>
    <p:sldId id="501" r:id="rId75"/>
    <p:sldId id="499" r:id="rId76"/>
    <p:sldId id="502" r:id="rId77"/>
    <p:sldId id="500" r:id="rId78"/>
  </p:sldIdLst>
  <p:sldSz cx="12192000" cy="6858000"/>
  <p:notesSz cx="6858000" cy="9144000"/>
  <p:embeddedFontLst>
    <p:embeddedFont>
      <p:font typeface="Mariupol Strong" panose="02010B00020201010004" pitchFamily="50" charset="-52"/>
      <p:regular r:id="rId80"/>
    </p:embeddedFont>
    <p:embeddedFont>
      <p:font typeface="Arsenal" panose="02010504060200020004" pitchFamily="50" charset="0"/>
      <p:regular r:id="rId81"/>
      <p:bold r:id="rId82"/>
      <p:italic r:id="rId83"/>
      <p:boldItalic r:id="rId84"/>
    </p:embeddedFont>
    <p:embeddedFont>
      <p:font typeface="Malgun Gothic" panose="020B0503020000020004" pitchFamily="34" charset="-127"/>
      <p:regular r:id="rId85"/>
      <p:bold r:id="rId86"/>
    </p:embeddedFont>
    <p:embeddedFont>
      <p:font typeface="Calibri" panose="020F0502020204030204" pitchFamily="34" charset="0"/>
      <p:regular r:id="rId87"/>
      <p:bold r:id="rId88"/>
      <p:italic r:id="rId89"/>
      <p:boldItalic r:id="rId9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10" roundtripDataSignature="AMtx7miYCxe8rkYn7w9YSF6g9hCjo12d8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480"/>
    <a:srgbClr val="FFA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6480" autoAdjust="0"/>
    <p:restoredTop sz="96341"/>
  </p:normalViewPr>
  <p:slideViewPr>
    <p:cSldViewPr snapToGrid="0">
      <p:cViewPr varScale="1">
        <p:scale>
          <a:sx n="44" d="100"/>
          <a:sy n="44" d="100"/>
        </p:scale>
        <p:origin x="91" y="31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font" Target="fonts/font5.fntdata"/><Relationship Id="rId89" Type="http://schemas.openxmlformats.org/officeDocument/2006/relationships/font" Target="fonts/font10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1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87" Type="http://schemas.openxmlformats.org/officeDocument/2006/relationships/font" Target="fonts/font8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3.fntdata"/><Relationship Id="rId90" Type="http://schemas.openxmlformats.org/officeDocument/2006/relationships/font" Target="fonts/font11.fntdata"/><Relationship Id="rId19" Type="http://schemas.openxmlformats.org/officeDocument/2006/relationships/slide" Target="slides/slide18.xml"/><Relationship Id="rId211" Type="http://schemas.openxmlformats.org/officeDocument/2006/relationships/presProps" Target="pres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1.fntdata"/><Relationship Id="rId85" Type="http://schemas.openxmlformats.org/officeDocument/2006/relationships/font" Target="fonts/font6.fntdata"/><Relationship Id="rId3" Type="http://schemas.openxmlformats.org/officeDocument/2006/relationships/slide" Target="slides/slide2.xml"/><Relationship Id="rId214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4.fntdata"/><Relationship Id="rId88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viewProps" Target="viewProps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font" Target="fonts/font2.fntdata"/><Relationship Id="rId86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1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461372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812115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582172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344509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065077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7298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934992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16073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415444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096789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65790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8" name="Google Shape;10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943616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079448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411479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769304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367837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911607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961769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83973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148958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474697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29599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250462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184619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789817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0307824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138161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414419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812115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5821725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3445095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4004932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19951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3923849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3155999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4235492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317402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8950658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9699724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2537956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9428182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2640111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705672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31319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1425345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202942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7177659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8802580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0283800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1425345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6286512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6412281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2194235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7995211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43438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0061240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3005355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5242052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867975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5163950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1685032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7635597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290141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8808223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4670647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322924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1086930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5371211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4131038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2980234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237268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7292124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1119242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820202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473526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920950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51712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3" name="Google Shape;53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0" name="Google Shape;60;p2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1" name="Google Shape;6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5" r:id="rId4"/>
    <p:sldLayoutId id="2147483656" r:id="rId5"/>
    <p:sldLayoutId id="2147483657" r:id="rId6"/>
    <p:sldLayoutId id="2147483658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8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8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8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 txBox="1">
            <a:spLocks noGrp="1"/>
          </p:cNvSpPr>
          <p:nvPr>
            <p:ph type="ctrTitle"/>
          </p:nvPr>
        </p:nvSpPr>
        <p:spPr>
          <a:xfrm>
            <a:off x="394855" y="1205346"/>
            <a:ext cx="10692245" cy="3397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lvl="0">
              <a:buClr>
                <a:srgbClr val="003480"/>
              </a:buClr>
            </a:pPr>
            <a:r>
              <a:rPr lang="uk-UA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</a:rPr>
              <a:t>КАТАЛОГ</a:t>
            </a:r>
            <a:br>
              <a:rPr lang="uk-UA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</a:rPr>
            </a:br>
            <a:r>
              <a:rPr lang="uk-UA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</a:rPr>
              <a:t>СЕРТИФІКАТНИХ ПРОГРАМ</a:t>
            </a:r>
            <a:endParaRPr dirty="0">
              <a:solidFill>
                <a:srgbClr val="003480"/>
              </a:solidFill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2"/>
          <p:cNvSpPr txBox="1"/>
          <p:nvPr/>
        </p:nvSpPr>
        <p:spPr>
          <a:xfrm>
            <a:off x="1189165" y="5438550"/>
            <a:ext cx="9302187" cy="1419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003480"/>
              </a:buClr>
              <a:buSzPts val="2400"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ДЛЯ ЗДОБУВАЧІВ ВИЩОЇ ОСВІТИ ОСВІТНЬОГО СТУПЕНЯ «БАКАЛАВР»</a:t>
            </a:r>
          </a:p>
          <a:p>
            <a:pPr>
              <a:lnSpc>
                <a:spcPct val="90000"/>
              </a:lnSpc>
              <a:buClr>
                <a:srgbClr val="003480"/>
              </a:buClr>
              <a:buSzPts val="2400"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2023 року вступу</a:t>
            </a:r>
            <a:endParaRPr lang="ru-RU" sz="2400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2400"/>
              <a:buFont typeface="Arial"/>
              <a:buNone/>
            </a:pPr>
            <a:endParaRPr sz="2400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</p:txBody>
      </p:sp>
      <p:sp>
        <p:nvSpPr>
          <p:cNvPr id="93" name="Google Shape;93;p2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00348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2"/>
          <p:cNvSpPr/>
          <p:nvPr/>
        </p:nvSpPr>
        <p:spPr>
          <a:xfrm flipH="1">
            <a:off x="11356694" y="0"/>
            <a:ext cx="835306" cy="1041723"/>
          </a:xfrm>
          <a:prstGeom prst="rect">
            <a:avLst/>
          </a:prstGeom>
          <a:solidFill>
            <a:srgbClr val="FFA400"/>
          </a:solidFill>
          <a:ln>
            <a:solidFill>
              <a:srgbClr val="FFA4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D19C2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01" t="39905" r="28670" b="41131"/>
          <a:stretch/>
        </p:blipFill>
        <p:spPr>
          <a:xfrm>
            <a:off x="597158" y="572930"/>
            <a:ext cx="3564295" cy="87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4001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1227232" y="1002575"/>
            <a:ext cx="9565433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>
              <a:buClr>
                <a:srgbClr val="003480"/>
              </a:buClr>
              <a:buSzPts val="4400"/>
            </a:pPr>
            <a:r>
              <a:rPr lang="ru-RU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Сертифікатна</a:t>
            </a: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ru-RU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програма</a:t>
            </a: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«</a:t>
            </a:r>
            <a:r>
              <a:rPr lang="ru-RU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Іспаномовні</a:t>
            </a: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ru-RU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студії</a:t>
            </a: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та переклад»</a:t>
            </a:r>
            <a:b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</a:b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/>
            </a:r>
            <a:b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</a:b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   </a:t>
            </a:r>
            <a:endParaRPr sz="4000"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933230" y="2912562"/>
            <a:ext cx="8598811" cy="3364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Програма передбачає вибіркові освітні компоненти: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/>
            </a:r>
            <a:b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</a:b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1. Практичний курс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іспанської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мови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2. Практикум перекладу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3. Сучасна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іспаномовна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література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у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крос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-культурному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вимірі</a:t>
            </a:r>
            <a:endParaRPr lang="uk-UA" sz="20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357396" y="6018835"/>
            <a:ext cx="6823951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3,4,5,6,7          Форма контролю: заліки, екзамен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900\30</a:t>
            </a:r>
          </a:p>
        </p:txBody>
      </p:sp>
      <p:sp>
        <p:nvSpPr>
          <p:cNvPr id="13" name="Google Shape;137;p7"/>
          <p:cNvSpPr txBox="1">
            <a:spLocks/>
          </p:cNvSpPr>
          <p:nvPr/>
        </p:nvSpPr>
        <p:spPr>
          <a:xfrm>
            <a:off x="364005" y="4810630"/>
            <a:ext cx="2421683" cy="120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1400" b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КЕРІВНИК ПРОГРАМИ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1400" b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Проценко </a:t>
            </a: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І.Ю</a:t>
            </a:r>
            <a:r>
              <a:rPr lang="uk-UA" sz="1400" b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., доцент кафедри прикладної філології, к.філол.наук </a:t>
            </a:r>
            <a:endParaRPr lang="uk-UA" sz="1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прикладної філології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146" y="2791726"/>
            <a:ext cx="1792379" cy="1786283"/>
          </a:xfrm>
          <a:prstGeom prst="rect">
            <a:avLst/>
          </a:prstGeom>
        </p:spPr>
      </p:pic>
      <p:sp>
        <p:nvSpPr>
          <p:cNvPr id="14" name="Google Shape;137;p7"/>
          <p:cNvSpPr txBox="1">
            <a:spLocks/>
          </p:cNvSpPr>
          <p:nvPr/>
        </p:nvSpPr>
        <p:spPr>
          <a:xfrm>
            <a:off x="1399335" y="1868042"/>
            <a:ext cx="9000809" cy="807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Кваліфікація: Фахівець з іспанської мови і літератури: рівень В1</a:t>
            </a:r>
          </a:p>
        </p:txBody>
      </p:sp>
    </p:spTree>
    <p:extLst>
      <p:ext uri="{BB962C8B-B14F-4D97-AF65-F5344CB8AC3E}">
        <p14:creationId xmlns:p14="http://schemas.microsoft.com/office/powerpoint/2010/main" val="2637297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28962" y="738319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003480"/>
              </a:buClr>
              <a:buSzPts val="4400"/>
            </a:pP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Практичний курс </a:t>
            </a:r>
            <a:r>
              <a:rPr lang="ru-RU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іспанської</a:t>
            </a: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ru-RU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мови</a:t>
            </a: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endParaRPr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3320893" y="1784741"/>
            <a:ext cx="7796948" cy="1864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практичне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засвоєння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іспанської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мови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нормативної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бази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її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функціонування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в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комунікативно-мовленнєвих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ситуаціях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у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різних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сферах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професійної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діяльності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побуту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 </a:t>
            </a:r>
            <a:endParaRPr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3285850" y="3649711"/>
            <a:ext cx="8597211" cy="339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</a:t>
            </a:r>
            <a:b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</a:b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1. Аудіювання. 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2. Практика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усного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мовлення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 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3. Письмо.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4.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Граматика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 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320073" y="6018835"/>
            <a:ext cx="6861274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3,4,5,6,7       Форма контролю: заліки, екзамен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630\21</a:t>
            </a:r>
          </a:p>
        </p:txBody>
      </p:sp>
      <p:sp>
        <p:nvSpPr>
          <p:cNvPr id="13" name="Google Shape;137;p7"/>
          <p:cNvSpPr txBox="1">
            <a:spLocks/>
          </p:cNvSpPr>
          <p:nvPr/>
        </p:nvSpPr>
        <p:spPr>
          <a:xfrm>
            <a:off x="520519" y="4804455"/>
            <a:ext cx="2478687" cy="718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1400" b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Проценко І.Ю., доцент кафедри прикладної філології, к.філол.наук </a:t>
            </a:r>
            <a:endParaRPr lang="uk-UA" sz="1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прикладної філології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1" t="-524" r="18973" b="524"/>
          <a:stretch/>
        </p:blipFill>
        <p:spPr>
          <a:xfrm>
            <a:off x="665898" y="2612765"/>
            <a:ext cx="1954054" cy="1940355"/>
          </a:xfrm>
          <a:prstGeom prst="ellipse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18F336E-B711-4813-BFAE-0891E1095600}"/>
              </a:ext>
            </a:extLst>
          </p:cNvPr>
          <p:cNvSpPr txBox="1"/>
          <p:nvPr/>
        </p:nvSpPr>
        <p:spPr>
          <a:xfrm>
            <a:off x="98297" y="21281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>
                <a:solidFill>
                  <a:srgbClr val="002060"/>
                </a:solidFill>
                <a:latin typeface="Arsenal" panose="02010504060200020004" pitchFamily="50" charset="0"/>
              </a:rPr>
              <a:t>СП «Іспаномовні студії та переклад»</a:t>
            </a:r>
            <a:endParaRPr lang="uk-UA" sz="1800"/>
          </a:p>
        </p:txBody>
      </p:sp>
    </p:spTree>
    <p:extLst>
      <p:ext uri="{BB962C8B-B14F-4D97-AF65-F5344CB8AC3E}">
        <p14:creationId xmlns:p14="http://schemas.microsoft.com/office/powerpoint/2010/main" val="23311704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68205" y="737171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003480"/>
              </a:buClr>
              <a:buSzPts val="4400"/>
            </a:pP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Практичний курс </a:t>
            </a:r>
            <a:r>
              <a:rPr lang="ru-RU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іспанської</a:t>
            </a: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ru-RU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мови</a:t>
            </a: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endParaRPr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868205" y="2025624"/>
            <a:ext cx="9984026" cy="3525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навчання: </a:t>
            </a:r>
            <a:b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</a:b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 знати:</a:t>
            </a:r>
          </a:p>
          <a:p>
            <a:pPr marL="342900">
              <a:lnSpc>
                <a:spcPct val="120000"/>
              </a:lnSpc>
              <a:spcBef>
                <a:spcPts val="0"/>
              </a:spcBef>
              <a:buSzPts val="2800"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основні поняття лексикології, граматики і стилістики іспанської мови; </a:t>
            </a:r>
          </a:p>
          <a:p>
            <a:pPr marL="342900">
              <a:lnSpc>
                <a:spcPct val="120000"/>
              </a:lnSpc>
              <a:spcBef>
                <a:spcPts val="0"/>
              </a:spcBef>
              <a:buSzPts val="2800"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певну базу лексичного складу мови;</a:t>
            </a:r>
          </a:p>
          <a:p>
            <a:pPr marL="342900">
              <a:lnSpc>
                <a:spcPct val="120000"/>
              </a:lnSpc>
              <a:spcBef>
                <a:spcPts val="0"/>
              </a:spcBef>
              <a:buSzPts val="2800"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певні мовні компетенції (розуміння зі слуху, усне висловлювання, розуміння письмового тексту, створення письмового висловлювання, висловлювання на запропоновану тему).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/>
            </a:r>
            <a:b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</a:b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 </a:t>
            </a: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вміти:</a:t>
            </a:r>
          </a:p>
          <a:p>
            <a:pPr marL="342900">
              <a:lnSpc>
                <a:spcPct val="120000"/>
              </a:lnSpc>
              <a:spcBef>
                <a:spcPts val="0"/>
              </a:spcBef>
              <a:buSzPts val="2800"/>
            </a:pP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застосовувати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ключові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мовні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структурні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фразеологічні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граматичні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конструкції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іспанською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мовою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 </a:t>
            </a:r>
          </a:p>
          <a:p>
            <a:pPr marL="342900">
              <a:lnSpc>
                <a:spcPct val="120000"/>
              </a:lnSpc>
              <a:spcBef>
                <a:spcPts val="0"/>
              </a:spcBef>
              <a:buSzPts val="2800"/>
            </a:pP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оволодіти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навичками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професійного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листування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 </a:t>
            </a: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376057" y="6018835"/>
            <a:ext cx="6805290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3,4,5,6,7       Форма контролю: </a:t>
            </a:r>
            <a:r>
              <a:rPr lang="ru-RU" sz="2400" dirty="0" err="1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заліки</a:t>
            </a:r>
            <a:r>
              <a:rPr lang="ru-RU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2400" dirty="0" err="1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екзамен</a:t>
            </a:r>
            <a:endParaRPr lang="ru-RU" sz="2400" dirty="0">
              <a:solidFill>
                <a:schemeClr val="bg1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400" dirty="0" err="1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</a:t>
            </a:r>
            <a:r>
              <a:rPr lang="ru-RU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 годин\</a:t>
            </a:r>
            <a:r>
              <a:rPr lang="ru-RU" sz="2400" dirty="0" err="1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кредитів</a:t>
            </a:r>
            <a:r>
              <a:rPr lang="ru-RU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:  630\21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прикладної філології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32FAB0-78AB-4EB4-BDCC-CD2B0771B63D}"/>
              </a:ext>
            </a:extLst>
          </p:cNvPr>
          <p:cNvSpPr txBox="1"/>
          <p:nvPr/>
        </p:nvSpPr>
        <p:spPr>
          <a:xfrm>
            <a:off x="98297" y="21281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>
                <a:solidFill>
                  <a:srgbClr val="002060"/>
                </a:solidFill>
                <a:latin typeface="Arsenal" panose="02010504060200020004" pitchFamily="50" charset="0"/>
              </a:rPr>
              <a:t>СП «Іспаномовні студії та переклад»</a:t>
            </a:r>
            <a:endParaRPr lang="uk-UA" sz="1800"/>
          </a:p>
        </p:txBody>
      </p:sp>
    </p:spTree>
    <p:extLst>
      <p:ext uri="{BB962C8B-B14F-4D97-AF65-F5344CB8AC3E}">
        <p14:creationId xmlns:p14="http://schemas.microsoft.com/office/powerpoint/2010/main" val="32134028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1010653" y="259717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003480"/>
              </a:buClr>
              <a:buSzPts val="4400"/>
            </a:pP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Практикум перекладу</a:t>
            </a:r>
            <a:endParaRPr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2863871" y="1410811"/>
            <a:ext cx="8317476" cy="3108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ознайомлення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студентів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із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найважливішими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аспектами широкого кола проблем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загальної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часткової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теорії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перекладу;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здобуття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студентами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практичних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навичок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перекладу з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іспанської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/ на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іспанську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мову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письмових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текстів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документів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певного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тематичного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спрямування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 вивчення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семантичних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синтаксичних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особливостей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мови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оригіналу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мови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перекладу;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збагачення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лексичного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запасу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студентів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елементами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специфічної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лексики та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термінології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різноманітних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галузей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також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набуття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навиків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використання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цієї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лексики.</a:t>
            </a:r>
          </a:p>
          <a:p>
            <a:pPr marL="0" lvl="0" indent="0">
              <a:spcBef>
                <a:spcPts val="0"/>
              </a:spcBef>
              <a:buSzPts val="2800"/>
              <a:buNone/>
            </a:pPr>
            <a:endParaRPr lang="ru-RU"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lvl="0" indent="0">
              <a:spcBef>
                <a:spcPts val="0"/>
              </a:spcBef>
              <a:buSzPts val="2800"/>
              <a:buNone/>
            </a:pPr>
            <a:endParaRPr lang="ru-RU"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775298" y="4615121"/>
            <a:ext cx="8325638" cy="31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</a:t>
            </a:r>
            <a:b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</a:b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1.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Письмовий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переклад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2.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Усний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переклад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endParaRPr lang="ru-RU"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320073" y="6018835"/>
            <a:ext cx="6861274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5       Форма контролю: </a:t>
            </a:r>
            <a:r>
              <a:rPr lang="ru-RU" sz="2400" dirty="0" err="1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залік</a:t>
            </a:r>
            <a:endParaRPr lang="ru-RU" sz="2400" dirty="0">
              <a:solidFill>
                <a:schemeClr val="bg1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400" dirty="0" err="1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</a:t>
            </a:r>
            <a:r>
              <a:rPr lang="ru-RU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 годин\</a:t>
            </a:r>
            <a:r>
              <a:rPr lang="ru-RU" sz="2400" dirty="0" err="1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кредитів</a:t>
            </a:r>
            <a:r>
              <a:rPr lang="ru-RU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:  90\3</a:t>
            </a:r>
          </a:p>
        </p:txBody>
      </p:sp>
      <p:sp>
        <p:nvSpPr>
          <p:cNvPr id="13" name="Google Shape;137;p7"/>
          <p:cNvSpPr txBox="1">
            <a:spLocks/>
          </p:cNvSpPr>
          <p:nvPr/>
        </p:nvSpPr>
        <p:spPr>
          <a:xfrm>
            <a:off x="310476" y="4882522"/>
            <a:ext cx="2478687" cy="718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1400" b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Проценко І.Ю., доцент кафедри прикладної філології, к.філол.наук </a:t>
            </a:r>
            <a:endParaRPr lang="uk-UA" sz="1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прикладної філології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1" t="-524" r="18973" b="524"/>
          <a:stretch/>
        </p:blipFill>
        <p:spPr>
          <a:xfrm>
            <a:off x="554723" y="2564351"/>
            <a:ext cx="1914119" cy="1900700"/>
          </a:xfrm>
          <a:prstGeom prst="ellipse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7E71F2E-6770-410C-B48A-417326DBC0E8}"/>
              </a:ext>
            </a:extLst>
          </p:cNvPr>
          <p:cNvSpPr txBox="1"/>
          <p:nvPr/>
        </p:nvSpPr>
        <p:spPr>
          <a:xfrm>
            <a:off x="114225" y="12746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>
                <a:solidFill>
                  <a:srgbClr val="002060"/>
                </a:solidFill>
                <a:latin typeface="Arsenal" panose="02010504060200020004" pitchFamily="50" charset="0"/>
              </a:rPr>
              <a:t>СП «Іспаномовні студії та переклад»</a:t>
            </a:r>
            <a:endParaRPr lang="uk-UA" sz="1800"/>
          </a:p>
        </p:txBody>
      </p:sp>
    </p:spTree>
    <p:extLst>
      <p:ext uri="{BB962C8B-B14F-4D97-AF65-F5344CB8AC3E}">
        <p14:creationId xmlns:p14="http://schemas.microsoft.com/office/powerpoint/2010/main" val="33361310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756237" y="804088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003480"/>
              </a:buClr>
              <a:buSzPts val="4400"/>
            </a:pP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Практикум перекладу</a:t>
            </a:r>
            <a:endParaRPr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756237" y="1848931"/>
            <a:ext cx="10235223" cy="4169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SzPts val="2800"/>
              <a:buNone/>
            </a:pP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навчання: </a:t>
            </a:r>
            <a:b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</a:b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 знати:</a:t>
            </a:r>
          </a:p>
          <a:p>
            <a:pPr marL="342900">
              <a:lnSpc>
                <a:spcPct val="110000"/>
              </a:lnSpc>
              <a:spcBef>
                <a:spcPts val="0"/>
              </a:spcBef>
              <a:buSzPts val="2800"/>
            </a:pP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теоретичні засади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перекладознавства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основи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редакторської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правки тексту перекладу</a:t>
            </a:r>
          </a:p>
          <a:p>
            <a:pPr marL="342900">
              <a:lnSpc>
                <a:spcPct val="110000"/>
              </a:lnSpc>
              <a:spcBef>
                <a:spcPts val="0"/>
              </a:spcBef>
              <a:buSzPts val="2800"/>
            </a:pP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 </a:t>
            </a: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вміти:</a:t>
            </a:r>
          </a:p>
          <a:p>
            <a:pPr marL="342900">
              <a:lnSpc>
                <a:spcPct val="110000"/>
              </a:lnSpc>
              <a:spcBef>
                <a:spcPts val="0"/>
              </a:spcBef>
              <a:buSzPts val="2800"/>
            </a:pP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основі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засвоєної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специфічної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лексики,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прийомів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шляхів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перекладати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тексти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/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документи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з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вивченої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тематики,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наукові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тексти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публіцистичні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статті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 </a:t>
            </a:r>
          </a:p>
          <a:p>
            <a:pPr marL="342900">
              <a:lnSpc>
                <a:spcPct val="110000"/>
              </a:lnSpc>
              <a:spcBef>
                <a:spcPts val="0"/>
              </a:spcBef>
              <a:buSzPts val="2800"/>
            </a:pP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виконувати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перекладацькі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завдання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за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визначений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час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із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високим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рівнем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якості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в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мовних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напрямах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«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іспанська-українська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»; </a:t>
            </a:r>
          </a:p>
          <a:p>
            <a:pPr marL="342900">
              <a:lnSpc>
                <a:spcPct val="110000"/>
              </a:lnSpc>
              <a:spcBef>
                <a:spcPts val="0"/>
              </a:spcBef>
              <a:buSzPts val="2800"/>
            </a:pP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застосовувати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перекладацькі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навички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пов’язані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здійсненням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письмового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перекладу та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редагування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використовувати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різноманітні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перекладацькі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ресурси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засоби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автоматизації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перекладу та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обробки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інформації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376057" y="6018835"/>
            <a:ext cx="6805290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5       Форма контролю: </a:t>
            </a:r>
            <a:r>
              <a:rPr lang="ru-RU" sz="2400" dirty="0" err="1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залік</a:t>
            </a:r>
            <a:endParaRPr lang="ru-RU" sz="2400" dirty="0">
              <a:solidFill>
                <a:schemeClr val="bg1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400" dirty="0" err="1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</a:t>
            </a:r>
            <a:r>
              <a:rPr lang="ru-RU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 годин\</a:t>
            </a:r>
            <a:r>
              <a:rPr lang="ru-RU" sz="2400" dirty="0" err="1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кредитів</a:t>
            </a:r>
            <a:r>
              <a:rPr lang="ru-RU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:  90\3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прикладної філології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CA8AF1-0AEA-4EDA-8C84-33C85D323E82}"/>
              </a:ext>
            </a:extLst>
          </p:cNvPr>
          <p:cNvSpPr txBox="1"/>
          <p:nvPr/>
        </p:nvSpPr>
        <p:spPr>
          <a:xfrm>
            <a:off x="98297" y="21281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>
                <a:solidFill>
                  <a:srgbClr val="002060"/>
                </a:solidFill>
                <a:latin typeface="Arsenal" panose="02010504060200020004" pitchFamily="50" charset="0"/>
              </a:rPr>
              <a:t>СП «Іспаномовні студії та переклад»</a:t>
            </a:r>
            <a:endParaRPr lang="uk-UA" sz="1800"/>
          </a:p>
        </p:txBody>
      </p:sp>
    </p:spTree>
    <p:extLst>
      <p:ext uri="{BB962C8B-B14F-4D97-AF65-F5344CB8AC3E}">
        <p14:creationId xmlns:p14="http://schemas.microsoft.com/office/powerpoint/2010/main" val="38303142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56671" y="781364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>
              <a:buClr>
                <a:srgbClr val="003480"/>
              </a:buClr>
              <a:buSzPts val="4400"/>
            </a:pP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Сучасна </a:t>
            </a:r>
            <a:r>
              <a:rPr lang="ru-RU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іспаномовна</a:t>
            </a: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 </a:t>
            </a:r>
            <a:r>
              <a:rPr lang="ru-RU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література</a:t>
            </a: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у </a:t>
            </a:r>
            <a:r>
              <a:rPr lang="ru-RU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крос</a:t>
            </a: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-культурному </a:t>
            </a:r>
            <a:r>
              <a:rPr lang="ru-RU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вимірі</a:t>
            </a: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endParaRPr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3124610" y="2264727"/>
            <a:ext cx="8047406" cy="2930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формування у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студентів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значущих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уявлень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про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закономірності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історико-літературного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процесу,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новітніх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методик текстового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аналізу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виходячи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із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закономірностей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змісту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структур та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специфіки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іспаномовної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літератури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 формування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навичок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аналізу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тлумачення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літературно-художніх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фактів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розвиток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аналітичних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умінь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і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порівняння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текстів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що належать до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різних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мовно-культурних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просторів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 </a:t>
            </a:r>
            <a:endParaRPr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161055"/>
            <a:ext cx="11515354" cy="69694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426780" y="1041723"/>
            <a:ext cx="765220" cy="5816277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3104676" y="4747976"/>
            <a:ext cx="8597211" cy="3523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</a:t>
            </a:r>
            <a:b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</a:b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1. Література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Іспанії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 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2. Література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Латинської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Америки.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endParaRPr lang="ru-RU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endParaRPr lang="ru-RU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endParaRPr lang="ru-RU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endParaRPr lang="ru-RU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42880" y="6156602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6,7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180\6</a:t>
            </a:r>
          </a:p>
        </p:txBody>
      </p:sp>
      <p:sp>
        <p:nvSpPr>
          <p:cNvPr id="13" name="Google Shape;137;p7"/>
          <p:cNvSpPr txBox="1">
            <a:spLocks/>
          </p:cNvSpPr>
          <p:nvPr/>
        </p:nvSpPr>
        <p:spPr>
          <a:xfrm>
            <a:off x="251785" y="3659510"/>
            <a:ext cx="2725509" cy="718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1400" b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Проценко І.Ю., доцент кафедри прикладної філології, к.філол.н.</a:t>
            </a:r>
            <a:endParaRPr lang="uk-UA" sz="1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153552" y="3611539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прикладної філології </a:t>
            </a:r>
          </a:p>
        </p:txBody>
      </p:sp>
      <p:sp>
        <p:nvSpPr>
          <p:cNvPr id="17" name="Google Shape;137;p7"/>
          <p:cNvSpPr txBox="1">
            <a:spLocks/>
          </p:cNvSpPr>
          <p:nvPr/>
        </p:nvSpPr>
        <p:spPr>
          <a:xfrm>
            <a:off x="251785" y="5651976"/>
            <a:ext cx="2725509" cy="718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Педченко О.В., доцент кафедри прикладної філології, </a:t>
            </a:r>
            <a:r>
              <a:rPr lang="uk-UA" sz="1400" b="1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к.філол.н</a:t>
            </a: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434" y="2153911"/>
            <a:ext cx="1394571" cy="13856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l="12344" t="3492" r="14227" b="5640"/>
          <a:stretch/>
        </p:blipFill>
        <p:spPr>
          <a:xfrm>
            <a:off x="814434" y="4252384"/>
            <a:ext cx="1492898" cy="13995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7D9D86F-63E3-4479-92EF-01F4162B2B78}"/>
              </a:ext>
            </a:extLst>
          </p:cNvPr>
          <p:cNvSpPr txBox="1"/>
          <p:nvPr/>
        </p:nvSpPr>
        <p:spPr>
          <a:xfrm>
            <a:off x="98297" y="21281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>
                <a:solidFill>
                  <a:srgbClr val="002060"/>
                </a:solidFill>
                <a:latin typeface="Arsenal" panose="02010504060200020004" pitchFamily="50" charset="0"/>
              </a:rPr>
              <a:t>СП «Іспаномовні студії та переклад»</a:t>
            </a:r>
            <a:endParaRPr lang="uk-UA" sz="1800"/>
          </a:p>
        </p:txBody>
      </p:sp>
    </p:spTree>
    <p:extLst>
      <p:ext uri="{BB962C8B-B14F-4D97-AF65-F5344CB8AC3E}">
        <p14:creationId xmlns:p14="http://schemas.microsoft.com/office/powerpoint/2010/main" val="22107186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992391" y="1040926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>
              <a:buClr>
                <a:srgbClr val="003480"/>
              </a:buClr>
              <a:buSzPts val="4400"/>
            </a:pP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Сучасна </a:t>
            </a:r>
            <a:r>
              <a:rPr lang="ru-RU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іспаномовна</a:t>
            </a: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 </a:t>
            </a:r>
            <a:r>
              <a:rPr lang="ru-RU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література</a:t>
            </a: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у </a:t>
            </a:r>
            <a:r>
              <a:rPr lang="ru-RU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крос</a:t>
            </a: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-культурному </a:t>
            </a:r>
            <a:r>
              <a:rPr lang="ru-RU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вимірі</a:t>
            </a: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endParaRPr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979836" y="2531134"/>
            <a:ext cx="10235223" cy="4169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1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</a:t>
            </a:r>
            <a:r>
              <a:rPr lang="ru-RU" sz="2100" b="1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навчання</a:t>
            </a:r>
            <a:r>
              <a:rPr lang="ru-RU" sz="21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: </a:t>
            </a:r>
            <a:br>
              <a:rPr lang="ru-RU" sz="21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</a:br>
            <a:r>
              <a:rPr lang="ru-RU" sz="21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 знати:</a:t>
            </a:r>
          </a:p>
          <a:p>
            <a:pPr indent="-457200">
              <a:spcBef>
                <a:spcPts val="0"/>
              </a:spcBef>
              <a:buSzPts val="2800"/>
            </a:pP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основні </a:t>
            </a:r>
            <a:r>
              <a:rPr lang="ru-RU" sz="2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персоналії</a:t>
            </a: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2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тексти</a:t>
            </a: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іспаномовної</a:t>
            </a: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літератури</a:t>
            </a: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indent="-457200">
              <a:spcBef>
                <a:spcPts val="0"/>
              </a:spcBef>
              <a:buSzPts val="2800"/>
            </a:pPr>
            <a:r>
              <a:rPr lang="ru-RU" sz="2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принципи</a:t>
            </a: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аналізу</a:t>
            </a: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2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інтерпретації</a:t>
            </a: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літературного</a:t>
            </a: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матеріалу</a:t>
            </a: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indent="-457200">
              <a:spcBef>
                <a:spcPts val="0"/>
              </a:spcBef>
              <a:buSzPts val="2800"/>
            </a:pPr>
            <a:r>
              <a:rPr lang="ru-RU" sz="2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сучасні</a:t>
            </a: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стратегії</a:t>
            </a: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літературного</a:t>
            </a: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перекладу.</a:t>
            </a:r>
          </a:p>
          <a:p>
            <a:pPr indent="-457200">
              <a:spcBef>
                <a:spcPts val="0"/>
              </a:spcBef>
              <a:buSzPts val="2800"/>
            </a:pPr>
            <a:endParaRPr lang="ru-RU" sz="21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 </a:t>
            </a:r>
            <a:r>
              <a:rPr lang="uk-UA" sz="21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вміти:</a:t>
            </a:r>
          </a:p>
          <a:p>
            <a:pPr marL="342900">
              <a:spcBef>
                <a:spcPts val="0"/>
              </a:spcBef>
              <a:buSzPts val="2800"/>
            </a:pP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застосовувати </a:t>
            </a:r>
            <a:r>
              <a:rPr lang="ru-RU" sz="2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знання</a:t>
            </a: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іспанської</a:t>
            </a: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мови</a:t>
            </a: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2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навички</a:t>
            </a: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 </a:t>
            </a:r>
            <a:r>
              <a:rPr lang="ru-RU" sz="2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художнього</a:t>
            </a: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перекладу на </a:t>
            </a:r>
            <a:r>
              <a:rPr lang="ru-RU" sz="2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практиці</a:t>
            </a: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 </a:t>
            </a:r>
          </a:p>
          <a:p>
            <a:pPr marL="342900">
              <a:spcBef>
                <a:spcPts val="0"/>
              </a:spcBef>
              <a:buSzPts val="2800"/>
            </a:pPr>
            <a:r>
              <a:rPr lang="ru-RU" sz="2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аналізувати</a:t>
            </a: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літературні</a:t>
            </a: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явища</a:t>
            </a: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2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стильові</a:t>
            </a: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особливості</a:t>
            </a: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творів</a:t>
            </a: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 </a:t>
            </a:r>
          </a:p>
          <a:p>
            <a:pPr marL="342900">
              <a:spcBef>
                <a:spcPts val="0"/>
              </a:spcBef>
              <a:buSzPts val="2800"/>
            </a:pPr>
            <a:r>
              <a:rPr lang="ru-RU" sz="2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працювати</a:t>
            </a: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з </a:t>
            </a:r>
            <a:r>
              <a:rPr lang="ru-RU" sz="2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бібліографічними</a:t>
            </a: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джерелами</a:t>
            </a: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 </a:t>
            </a:r>
          </a:p>
          <a:p>
            <a:pPr marL="342900">
              <a:spcBef>
                <a:spcPts val="0"/>
              </a:spcBef>
              <a:buSzPts val="2800"/>
            </a:pPr>
            <a:r>
              <a:rPr lang="ru-RU" sz="2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використовувати</a:t>
            </a: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нові</a:t>
            </a: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підходи</a:t>
            </a: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до </a:t>
            </a:r>
            <a:r>
              <a:rPr lang="ru-RU" sz="2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інтерпретації</a:t>
            </a: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перекладу </a:t>
            </a:r>
            <a:r>
              <a:rPr lang="ru-RU" sz="2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літературного</a:t>
            </a: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тексту.</a:t>
            </a: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409769" y="6068669"/>
            <a:ext cx="6805290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6,7         Форма контролю: </a:t>
            </a:r>
            <a:r>
              <a:rPr lang="ru-RU" sz="2400" dirty="0" err="1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залік</a:t>
            </a:r>
            <a:endParaRPr lang="ru-RU" sz="2400" dirty="0">
              <a:solidFill>
                <a:schemeClr val="bg1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400" dirty="0" err="1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</a:t>
            </a:r>
            <a:r>
              <a:rPr lang="ru-RU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 годин\</a:t>
            </a:r>
            <a:r>
              <a:rPr lang="ru-RU" sz="2400" dirty="0" err="1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кредитів</a:t>
            </a:r>
            <a:r>
              <a:rPr lang="ru-RU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:  180\6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прикладної філології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33D192-D692-4FDA-8FEF-7593A52DDDE6}"/>
              </a:ext>
            </a:extLst>
          </p:cNvPr>
          <p:cNvSpPr txBox="1"/>
          <p:nvPr/>
        </p:nvSpPr>
        <p:spPr>
          <a:xfrm>
            <a:off x="98297" y="21281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>
                <a:solidFill>
                  <a:srgbClr val="002060"/>
                </a:solidFill>
                <a:latin typeface="Arsenal" panose="02010504060200020004" pitchFamily="50" charset="0"/>
              </a:rPr>
              <a:t>СП «Іспаномовні студії та переклад»</a:t>
            </a:r>
            <a:endParaRPr lang="uk-UA" sz="1800"/>
          </a:p>
        </p:txBody>
      </p:sp>
    </p:spTree>
    <p:extLst>
      <p:ext uri="{BB962C8B-B14F-4D97-AF65-F5344CB8AC3E}">
        <p14:creationId xmlns:p14="http://schemas.microsoft.com/office/powerpoint/2010/main" val="17813539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1227232" y="1002575"/>
            <a:ext cx="9565433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>
              <a:buClr>
                <a:srgbClr val="003480"/>
              </a:buClr>
              <a:buSzPts val="4400"/>
            </a:pPr>
            <a:r>
              <a:rPr lang="ru-RU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Сертифікатна</a:t>
            </a: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ru-RU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програма</a:t>
            </a: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b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</a:b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«</a:t>
            </a:r>
            <a:r>
              <a:rPr lang="ru-RU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Польські</a:t>
            </a: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ru-RU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студії</a:t>
            </a: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та переклад»</a:t>
            </a:r>
            <a:b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</a:b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/>
            </a:r>
            <a:b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</a:b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   </a:t>
            </a:r>
            <a:endParaRPr sz="4000"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933230" y="2912562"/>
            <a:ext cx="8598811" cy="3364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Програма передбачає вибіркові освітні компоненти: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/>
            </a:r>
            <a:b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</a:b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1. Практичний курс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польської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мови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2. Практикум перекладу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3. Сучасна польська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література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у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крос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-культурному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вимірі</a:t>
            </a:r>
            <a:endParaRPr lang="uk-UA" sz="20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357396" y="6018835"/>
            <a:ext cx="6823951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3,4,5,6,7          Форма контролю: заліки, екзамен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900\30</a:t>
            </a:r>
          </a:p>
        </p:txBody>
      </p:sp>
      <p:sp>
        <p:nvSpPr>
          <p:cNvPr id="13" name="Google Shape;137;p7"/>
          <p:cNvSpPr txBox="1">
            <a:spLocks/>
          </p:cNvSpPr>
          <p:nvPr/>
        </p:nvSpPr>
        <p:spPr>
          <a:xfrm>
            <a:off x="364005" y="4810630"/>
            <a:ext cx="2569225" cy="120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КЕРІВНИК ПРОГРАМИ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Гайдук Н.А., доцент кафедри прикладної філології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1400" b="1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к.філол.наук</a:t>
            </a:r>
            <a:endParaRPr lang="uk-UA" sz="1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прикладної філології </a:t>
            </a:r>
          </a:p>
        </p:txBody>
      </p:sp>
      <p:sp>
        <p:nvSpPr>
          <p:cNvPr id="14" name="Google Shape;137;p7"/>
          <p:cNvSpPr txBox="1">
            <a:spLocks/>
          </p:cNvSpPr>
          <p:nvPr/>
        </p:nvSpPr>
        <p:spPr>
          <a:xfrm>
            <a:off x="1399335" y="1868042"/>
            <a:ext cx="9000809" cy="807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Кваліфікація: Фахівець з польської мови і літератури: рівень В1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005" y="2782394"/>
            <a:ext cx="1997840" cy="193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7795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56671" y="781364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003480"/>
              </a:buClr>
              <a:buSzPts val="4400"/>
            </a:pP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Практичний курс </a:t>
            </a:r>
            <a:r>
              <a:rPr lang="ru-RU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польської</a:t>
            </a: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ru-RU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мови</a:t>
            </a: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endParaRPr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3124610" y="2264727"/>
            <a:ext cx="8047406" cy="1492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практичне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засвоєння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польської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мови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нормативної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бази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її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функціонування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в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комунікативно-мовленнєвих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ситуаціях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у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різних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сферах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професійної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діяльності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побуту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 </a:t>
            </a:r>
            <a:endParaRPr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161055"/>
            <a:ext cx="11515354" cy="69694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426780" y="1041723"/>
            <a:ext cx="765220" cy="5816277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3118952" y="3949861"/>
            <a:ext cx="8597211" cy="3523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</a:t>
            </a:r>
            <a:b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</a:b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1. Аудіювання. 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2. Практика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усного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мовлення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 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3. Письмо.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4.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Граматика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 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endParaRPr lang="ru-RU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endParaRPr lang="ru-RU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endParaRPr lang="ru-RU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endParaRPr lang="ru-RU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037836" y="6156602"/>
            <a:ext cx="7134180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3,4,5,6,7         Форма контролю: заліки, екзамен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630\21</a:t>
            </a:r>
          </a:p>
        </p:txBody>
      </p:sp>
      <p:sp>
        <p:nvSpPr>
          <p:cNvPr id="13" name="Google Shape;137;p7"/>
          <p:cNvSpPr txBox="1">
            <a:spLocks/>
          </p:cNvSpPr>
          <p:nvPr/>
        </p:nvSpPr>
        <p:spPr>
          <a:xfrm>
            <a:off x="192815" y="3476087"/>
            <a:ext cx="2725509" cy="718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Сухомлинов О.М., професор кафедри прикладної філології, </a:t>
            </a:r>
            <a:r>
              <a:rPr lang="uk-UA" sz="1400" b="1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д.філол.н</a:t>
            </a: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153552" y="3611539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прикладної філології </a:t>
            </a:r>
          </a:p>
        </p:txBody>
      </p:sp>
      <p:sp>
        <p:nvSpPr>
          <p:cNvPr id="17" name="Google Shape;137;p7"/>
          <p:cNvSpPr txBox="1">
            <a:spLocks/>
          </p:cNvSpPr>
          <p:nvPr/>
        </p:nvSpPr>
        <p:spPr>
          <a:xfrm>
            <a:off x="266061" y="5710545"/>
            <a:ext cx="2725509" cy="718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Сичугова Я.С., асистент кафедри прикладної філології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D9D86F-63E3-4479-92EF-01F4162B2B78}"/>
              </a:ext>
            </a:extLst>
          </p:cNvPr>
          <p:cNvSpPr txBox="1"/>
          <p:nvPr/>
        </p:nvSpPr>
        <p:spPr>
          <a:xfrm>
            <a:off x="98297" y="21281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solidFill>
                  <a:srgbClr val="002060"/>
                </a:solidFill>
                <a:latin typeface="Arsenal" panose="02010504060200020004" pitchFamily="50" charset="0"/>
              </a:rPr>
              <a:t>СП «Польські студії та переклад»</a:t>
            </a:r>
            <a:endParaRPr lang="uk-UA" sz="1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8" t="8601" r="5724" b="1"/>
          <a:stretch/>
        </p:blipFill>
        <p:spPr>
          <a:xfrm>
            <a:off x="555494" y="1862738"/>
            <a:ext cx="1671536" cy="15850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0" t="9112" r="3955"/>
          <a:stretch/>
        </p:blipFill>
        <p:spPr>
          <a:xfrm>
            <a:off x="510808" y="4063003"/>
            <a:ext cx="1671536" cy="166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2425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1272310" y="1041723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003480"/>
              </a:buClr>
              <a:buSzPts val="4400"/>
            </a:pP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Практичний курс </a:t>
            </a:r>
            <a:r>
              <a:rPr lang="ru-RU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польської</a:t>
            </a: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ru-RU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мови</a:t>
            </a: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endParaRPr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834062" y="2366191"/>
            <a:ext cx="10235223" cy="4169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0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</a:t>
            </a:r>
            <a:r>
              <a:rPr lang="ru-RU" sz="2000" b="1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навчання</a:t>
            </a:r>
            <a:r>
              <a:rPr lang="ru-RU" sz="20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: </a:t>
            </a:r>
            <a:br>
              <a:rPr lang="ru-RU" sz="20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</a:br>
            <a:r>
              <a:rPr lang="ru-RU" sz="20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 знати:</a:t>
            </a:r>
          </a:p>
          <a:p>
            <a:pPr indent="-457200">
              <a:spcBef>
                <a:spcPts val="0"/>
              </a:spcBef>
              <a:buSzPts val="2800"/>
            </a:pP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основні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поняття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лексикології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граматики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і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стилістики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польської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мови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 </a:t>
            </a:r>
          </a:p>
          <a:p>
            <a:pPr indent="-457200">
              <a:spcBef>
                <a:spcPts val="0"/>
              </a:spcBef>
              <a:buSzPts val="2800"/>
            </a:pP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базу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лексичного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складу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мови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indent="-457200">
              <a:spcBef>
                <a:spcPts val="0"/>
              </a:spcBef>
              <a:buSzPts val="2800"/>
            </a:pP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мовні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компетенції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(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розуміння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зі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слуху,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усне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висловлювання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розуміння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письмового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тексту, створення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письмового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висловлювання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висловлювання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на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запропоновану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тему). 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/>
            </a:r>
            <a:b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</a:b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 </a:t>
            </a:r>
            <a:r>
              <a:rPr lang="ru-RU" sz="2000" b="1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вміти</a:t>
            </a:r>
            <a:r>
              <a:rPr lang="ru-RU" sz="20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:</a:t>
            </a:r>
          </a:p>
          <a:p>
            <a:pPr indent="-457200">
              <a:spcBef>
                <a:spcPts val="0"/>
              </a:spcBef>
              <a:buSzPts val="2800"/>
            </a:pP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застосовувати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ключові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мовні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структурні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фразеологічні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граматичні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конструкції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польською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мовою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 </a:t>
            </a:r>
          </a:p>
          <a:p>
            <a:pPr indent="-457200">
              <a:spcBef>
                <a:spcPts val="0"/>
              </a:spcBef>
              <a:buSzPts val="2800"/>
            </a:pP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оволодіти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навичками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професійного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листування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 </a:t>
            </a: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409769" y="6068669"/>
            <a:ext cx="6805290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3,4,5,6,7         Форма контролю: </a:t>
            </a:r>
            <a:r>
              <a:rPr lang="ru-RU" sz="2400" dirty="0" err="1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заліки</a:t>
            </a:r>
            <a:r>
              <a:rPr lang="ru-RU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2400" dirty="0" err="1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екзамен</a:t>
            </a:r>
            <a:endParaRPr lang="ru-RU" sz="2400" dirty="0">
              <a:solidFill>
                <a:schemeClr val="bg1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400" dirty="0" err="1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</a:t>
            </a:r>
            <a:r>
              <a:rPr lang="ru-RU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 годин\</a:t>
            </a:r>
            <a:r>
              <a:rPr lang="ru-RU" sz="2400" dirty="0" err="1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кредитів</a:t>
            </a:r>
            <a:r>
              <a:rPr lang="ru-RU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:  630\21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прикладної філології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33D192-D692-4FDA-8FEF-7593A52DDDE6}"/>
              </a:ext>
            </a:extLst>
          </p:cNvPr>
          <p:cNvSpPr txBox="1"/>
          <p:nvPr/>
        </p:nvSpPr>
        <p:spPr>
          <a:xfrm>
            <a:off x="98297" y="21281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solidFill>
                  <a:srgbClr val="002060"/>
                </a:solidFill>
                <a:latin typeface="Arsenal" panose="02010504060200020004" pitchFamily="50" charset="0"/>
              </a:rPr>
              <a:t>СП «Польські студії та переклад»</a:t>
            </a:r>
            <a:endParaRPr lang="uk-UA" sz="1800" dirty="0"/>
          </a:p>
        </p:txBody>
      </p:sp>
    </p:spTree>
    <p:extLst>
      <p:ext uri="{BB962C8B-B14F-4D97-AF65-F5344CB8AC3E}">
        <p14:creationId xmlns:p14="http://schemas.microsoft.com/office/powerpoint/2010/main" val="4218807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4"/>
          <p:cNvSpPr/>
          <p:nvPr/>
        </p:nvSpPr>
        <p:spPr>
          <a:xfrm flipH="1">
            <a:off x="11356694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4"/>
          <p:cNvSpPr txBox="1">
            <a:spLocks noGrp="1"/>
          </p:cNvSpPr>
          <p:nvPr>
            <p:ph type="title"/>
          </p:nvPr>
        </p:nvSpPr>
        <p:spPr>
          <a:xfrm>
            <a:off x="639746" y="355714"/>
            <a:ext cx="10515600" cy="1372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lvl="0">
              <a:buClr>
                <a:srgbClr val="003480"/>
              </a:buClr>
            </a:pPr>
            <a:r>
              <a:rPr lang="uk-UA" sz="4400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</a:rPr>
              <a:t>ДО УВАГИ КОРИСТУВАЧІВ КАТАЛОГУ</a:t>
            </a:r>
            <a:endParaRPr sz="4400" dirty="0">
              <a:solidFill>
                <a:srgbClr val="003480"/>
              </a:solidFill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5747" y="185622"/>
            <a:ext cx="657200" cy="670479"/>
          </a:xfrm>
          <a:prstGeom prst="rect">
            <a:avLst/>
          </a:prstGeom>
        </p:spPr>
      </p:pic>
      <p:sp>
        <p:nvSpPr>
          <p:cNvPr id="9" name="Google Shape;113;p4"/>
          <p:cNvSpPr txBox="1">
            <a:spLocks noGrp="1"/>
          </p:cNvSpPr>
          <p:nvPr>
            <p:ph type="body" idx="1"/>
          </p:nvPr>
        </p:nvSpPr>
        <p:spPr>
          <a:xfrm>
            <a:off x="831850" y="1796716"/>
            <a:ext cx="10515600" cy="4908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r>
              <a:rPr lang="uk-UA" b="1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Каталог</a:t>
            </a:r>
            <a:r>
              <a:rPr lang="uk-UA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 сертифікатних програм Маріупольського державного університету</a:t>
            </a:r>
            <a:endParaRPr lang="ru-RU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uk-UA" i="1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є систематизованим переліком </a:t>
            </a:r>
            <a:r>
              <a:rPr lang="uk-UA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сертифікатних програм, які кафедри МДУ пропонують для освітньо-професійних програм підготовки здобувачів вищої  освіти  за  спеціальностями  МДУ  на першому (бакалаврському) рівні вищої освіти в межах блоку елективних дисциплін;</a:t>
            </a:r>
            <a:endParaRPr lang="ru-RU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uk-UA" i="1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є свідченням спроможності кафедр </a:t>
            </a:r>
            <a:r>
              <a:rPr lang="uk-UA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МДУ </a:t>
            </a:r>
            <a:r>
              <a:rPr lang="uk-UA" dirty="0" err="1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оперативно</a:t>
            </a:r>
            <a:r>
              <a:rPr lang="uk-UA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 задовольнити освітні потреби здобувачів вищої освіти для створення індивідуальної освітньої траєкторії навчання за обраними освітньо-професійними програмами;</a:t>
            </a:r>
            <a:endParaRPr lang="ru-RU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r>
              <a:rPr lang="uk-UA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Змістовні модулі дисциплін, форми навчання, методи активізації пізнавальної активності студентів під час проведення аудиторних занять і організації СРС </a:t>
            </a:r>
            <a:r>
              <a:rPr lang="uk-UA" i="1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спрямовані на формування загальних </a:t>
            </a:r>
            <a:r>
              <a:rPr lang="uk-UA" i="1" dirty="0" err="1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компетентностей</a:t>
            </a:r>
            <a:r>
              <a:rPr lang="uk-UA" i="1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, в </a:t>
            </a:r>
            <a:r>
              <a:rPr lang="uk-UA" i="1" dirty="0" err="1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т.ч</a:t>
            </a:r>
            <a:r>
              <a:rPr lang="uk-UA" i="1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. соціальних навичок,</a:t>
            </a:r>
            <a:r>
              <a:rPr lang="uk-UA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 у здобувачів вищої освіти на певному рівні</a:t>
            </a:r>
            <a:endParaRPr lang="ru-RU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r>
              <a:rPr lang="uk-UA" dirty="0">
                <a:solidFill>
                  <a:srgbClr val="003480"/>
                </a:solidFill>
                <a:latin typeface="Arsenal"/>
                <a:ea typeface="Arsenal"/>
                <a:cs typeface="Arsenal"/>
              </a:rPr>
              <a:t> </a:t>
            </a:r>
            <a:endParaRPr lang="ru-RU" dirty="0">
              <a:solidFill>
                <a:srgbClr val="003480"/>
              </a:solidFill>
              <a:latin typeface="Arsenal"/>
              <a:ea typeface="Arsenal"/>
              <a:cs typeface="Arsenal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2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16495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1002893" y="301175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003480"/>
              </a:buClr>
              <a:buSzPts val="4400"/>
            </a:pP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Практикум перекладу</a:t>
            </a:r>
            <a:endParaRPr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2991569" y="1493942"/>
            <a:ext cx="8267784" cy="1492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ознайомлення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студентів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з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найважливішими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аспектами широкого кола проблем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загальної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часткової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теорії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перекладу;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здобуття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студентами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практичних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навичок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перекладу з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польської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/ на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польську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мову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письмових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текстів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документів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певного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тематичного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спрямування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 вивчення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семантичних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синтаксичних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особливостей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мови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оригіналу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мови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перекладу;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збагачення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лексичного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запасу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студентів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елементами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специфічної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лексики та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термінології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різноманітних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галузей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також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набуття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навиків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використання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цієї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лексики.</a:t>
            </a:r>
          </a:p>
        </p:txBody>
      </p:sp>
      <p:sp>
        <p:nvSpPr>
          <p:cNvPr id="138" name="Google Shape;138;p7"/>
          <p:cNvSpPr/>
          <p:nvPr/>
        </p:nvSpPr>
        <p:spPr>
          <a:xfrm>
            <a:off x="0" y="6161055"/>
            <a:ext cx="11515354" cy="69694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426780" y="1041723"/>
            <a:ext cx="765220" cy="5816277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3022106" y="4743278"/>
            <a:ext cx="8597211" cy="3523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</a:t>
            </a:r>
            <a:b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</a:b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1.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Письмовий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переклад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2.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Усний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переклад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endParaRPr lang="ru-RU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endParaRPr lang="ru-RU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endParaRPr lang="ru-RU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endParaRPr lang="ru-RU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037836" y="6156602"/>
            <a:ext cx="7134180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5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13" name="Google Shape;137;p7"/>
          <p:cNvSpPr txBox="1">
            <a:spLocks/>
          </p:cNvSpPr>
          <p:nvPr/>
        </p:nvSpPr>
        <p:spPr>
          <a:xfrm>
            <a:off x="266060" y="3101958"/>
            <a:ext cx="2725509" cy="718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Гайдук Н.А., доцент кафедри прикладної філології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1400" b="1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к.філол.наук</a:t>
            </a:r>
            <a:endParaRPr lang="uk-UA" sz="1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153552" y="3611539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прикладної філології </a:t>
            </a:r>
          </a:p>
        </p:txBody>
      </p:sp>
      <p:sp>
        <p:nvSpPr>
          <p:cNvPr id="17" name="Google Shape;137;p7"/>
          <p:cNvSpPr txBox="1">
            <a:spLocks/>
          </p:cNvSpPr>
          <p:nvPr/>
        </p:nvSpPr>
        <p:spPr>
          <a:xfrm>
            <a:off x="282073" y="5658270"/>
            <a:ext cx="2725509" cy="718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Сичугова Я.С., асистент кафедри прикладної філології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D9D86F-63E3-4479-92EF-01F4162B2B78}"/>
              </a:ext>
            </a:extLst>
          </p:cNvPr>
          <p:cNvSpPr txBox="1"/>
          <p:nvPr/>
        </p:nvSpPr>
        <p:spPr>
          <a:xfrm>
            <a:off x="98297" y="21281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solidFill>
                  <a:srgbClr val="002060"/>
                </a:solidFill>
                <a:latin typeface="Arsenal" panose="02010504060200020004" pitchFamily="50" charset="0"/>
              </a:rPr>
              <a:t>СП «Польські студії та переклад»</a:t>
            </a:r>
            <a:endParaRPr lang="uk-UA" sz="1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0" t="9112" r="3955"/>
          <a:stretch/>
        </p:blipFill>
        <p:spPr>
          <a:xfrm>
            <a:off x="390188" y="3806390"/>
            <a:ext cx="1895811" cy="18737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150" y="1264487"/>
            <a:ext cx="1830576" cy="177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6115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923563" y="851518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003480"/>
              </a:buClr>
              <a:buSzPts val="4400"/>
            </a:pP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Практикум перекладу</a:t>
            </a:r>
            <a:endParaRPr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768748" y="2094119"/>
            <a:ext cx="10235223" cy="4169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0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</a:t>
            </a:r>
            <a:r>
              <a:rPr lang="ru-RU" sz="2000" b="1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навчання</a:t>
            </a:r>
            <a:r>
              <a:rPr lang="ru-RU" sz="20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: </a:t>
            </a:r>
            <a:br>
              <a:rPr lang="ru-RU" sz="20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</a:br>
            <a:r>
              <a:rPr lang="ru-RU" sz="20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 знати:</a:t>
            </a:r>
          </a:p>
          <a:p>
            <a:pPr indent="-457200">
              <a:spcBef>
                <a:spcPts val="0"/>
              </a:spcBef>
              <a:buSzPts val="2800"/>
            </a:pP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теоретичні засади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перекладознавства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основи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редакторської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правки тексту перекладу</a:t>
            </a:r>
          </a:p>
          <a:p>
            <a:pPr indent="-457200">
              <a:spcBef>
                <a:spcPts val="0"/>
              </a:spcBef>
              <a:buSzPts val="2800"/>
            </a:pPr>
            <a:endParaRPr lang="ru-RU" sz="20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0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  </a:t>
            </a:r>
            <a:r>
              <a:rPr lang="ru-RU" sz="2000" b="1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вміти</a:t>
            </a:r>
            <a:r>
              <a:rPr lang="ru-RU" sz="20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:</a:t>
            </a:r>
          </a:p>
          <a:p>
            <a:pPr indent="-457200">
              <a:spcBef>
                <a:spcPts val="0"/>
              </a:spcBef>
              <a:buSzPts val="2800"/>
            </a:pP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основі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засвоєної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специфічної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лексики,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прийомів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шляхів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перекладати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тексти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/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документи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з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вивченої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тематики,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наукові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тексти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публіцистичні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статті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 </a:t>
            </a:r>
          </a:p>
          <a:p>
            <a:pPr indent="-457200">
              <a:spcBef>
                <a:spcPts val="0"/>
              </a:spcBef>
              <a:buSzPts val="2800"/>
            </a:pP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виконувати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перекладацькі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завдання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за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визначений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час з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високим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рівнем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якості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в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мовних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напрямах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«польська-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українська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»; </a:t>
            </a:r>
          </a:p>
          <a:p>
            <a:pPr indent="-457200">
              <a:spcBef>
                <a:spcPts val="0"/>
              </a:spcBef>
              <a:buSzPts val="2800"/>
            </a:pP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застосовувати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перекладацькі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навички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пов’язані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зі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здійсненням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письмового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перекладу та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редагування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використовувати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різноманітні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перекладацькі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ресурси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засоби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автоматизації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перекладу та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обробки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інформації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409769" y="6068669"/>
            <a:ext cx="6805290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5         Форма контролю: </a:t>
            </a:r>
            <a:r>
              <a:rPr lang="ru-RU" sz="2400" dirty="0" err="1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залік</a:t>
            </a:r>
            <a:endParaRPr lang="ru-RU" sz="2400" dirty="0">
              <a:solidFill>
                <a:schemeClr val="bg1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400" dirty="0" err="1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</a:t>
            </a:r>
            <a:r>
              <a:rPr lang="ru-RU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 годин\</a:t>
            </a:r>
            <a:r>
              <a:rPr lang="ru-RU" sz="2400" dirty="0" err="1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кредитів</a:t>
            </a:r>
            <a:r>
              <a:rPr lang="ru-RU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:  90/3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прикладної філології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33D192-D692-4FDA-8FEF-7593A52DDDE6}"/>
              </a:ext>
            </a:extLst>
          </p:cNvPr>
          <p:cNvSpPr txBox="1"/>
          <p:nvPr/>
        </p:nvSpPr>
        <p:spPr>
          <a:xfrm>
            <a:off x="98297" y="21281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solidFill>
                  <a:srgbClr val="002060"/>
                </a:solidFill>
                <a:latin typeface="Arsenal" panose="02010504060200020004" pitchFamily="50" charset="0"/>
              </a:rPr>
              <a:t>СП «Польські студії та переклад»</a:t>
            </a:r>
            <a:endParaRPr lang="uk-UA" sz="1800" dirty="0"/>
          </a:p>
        </p:txBody>
      </p:sp>
    </p:spTree>
    <p:extLst>
      <p:ext uri="{BB962C8B-B14F-4D97-AF65-F5344CB8AC3E}">
        <p14:creationId xmlns:p14="http://schemas.microsoft.com/office/powerpoint/2010/main" val="18393549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1468342" y="560949"/>
            <a:ext cx="9451909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>
              <a:buClr>
                <a:srgbClr val="003480"/>
              </a:buClr>
              <a:buSzPts val="4400"/>
            </a:pP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Сучасна польська </a:t>
            </a:r>
            <a:r>
              <a:rPr lang="ru-RU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література</a:t>
            </a: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у </a:t>
            </a:r>
            <a:r>
              <a:rPr lang="ru-RU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крос</a:t>
            </a: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-культурному </a:t>
            </a:r>
            <a:r>
              <a:rPr lang="ru-RU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вимірі</a:t>
            </a: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endParaRPr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3124610" y="1893909"/>
            <a:ext cx="8047406" cy="1492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формування у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студентів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значущих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уявлень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про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закономірності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історико-літературного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процесу,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новітніх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методик текстового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аналізу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виходячи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із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закономірностей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змісту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структур та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специфіки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польської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літератури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 формування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навичок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аналізу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тлумачення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літературно-художніх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фактів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розвиток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аналітичних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умінь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і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порівняння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текстів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що належать до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різних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мовно-культурних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просторів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 </a:t>
            </a:r>
            <a:endParaRPr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161055"/>
            <a:ext cx="11515354" cy="69694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426780" y="1041723"/>
            <a:ext cx="765220" cy="5816277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3146297" y="4376622"/>
            <a:ext cx="8597211" cy="3523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</a:t>
            </a:r>
            <a:b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</a:b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1.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Давньопольська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література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і фольклор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2. Література XIX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століття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3. Література ХХ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століття</a:t>
            </a:r>
            <a:endParaRPr lang="ru-RU"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4. Сучасна польська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література</a:t>
            </a:r>
            <a:endParaRPr lang="ru-RU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endParaRPr lang="ru-RU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endParaRPr lang="ru-RU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endParaRPr lang="ru-RU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037836" y="6156602"/>
            <a:ext cx="7134180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6,7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180/6</a:t>
            </a:r>
          </a:p>
        </p:txBody>
      </p:sp>
      <p:sp>
        <p:nvSpPr>
          <p:cNvPr id="13" name="Google Shape;137;p7"/>
          <p:cNvSpPr txBox="1">
            <a:spLocks/>
          </p:cNvSpPr>
          <p:nvPr/>
        </p:nvSpPr>
        <p:spPr>
          <a:xfrm>
            <a:off x="192815" y="3476087"/>
            <a:ext cx="2725509" cy="718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Сухомлинов О.М., професор кафедри прикладної філології, </a:t>
            </a:r>
            <a:r>
              <a:rPr lang="uk-UA" sz="1400" b="1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д.філол.н</a:t>
            </a: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153552" y="3611539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прикладної філології </a:t>
            </a:r>
          </a:p>
        </p:txBody>
      </p:sp>
      <p:sp>
        <p:nvSpPr>
          <p:cNvPr id="17" name="Google Shape;137;p7"/>
          <p:cNvSpPr txBox="1">
            <a:spLocks/>
          </p:cNvSpPr>
          <p:nvPr/>
        </p:nvSpPr>
        <p:spPr>
          <a:xfrm>
            <a:off x="266061" y="5710545"/>
            <a:ext cx="2725509" cy="718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Педченко О.В., доцент кафедри прикладної філології, </a:t>
            </a:r>
            <a:r>
              <a:rPr lang="uk-UA" sz="1400" b="1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к.філол.н</a:t>
            </a: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D9D86F-63E3-4479-92EF-01F4162B2B78}"/>
              </a:ext>
            </a:extLst>
          </p:cNvPr>
          <p:cNvSpPr txBox="1"/>
          <p:nvPr/>
        </p:nvSpPr>
        <p:spPr>
          <a:xfrm>
            <a:off x="98297" y="21281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solidFill>
                  <a:srgbClr val="002060"/>
                </a:solidFill>
                <a:latin typeface="Arsenal" panose="02010504060200020004" pitchFamily="50" charset="0"/>
              </a:rPr>
              <a:t>СП «Польські студії та переклад»</a:t>
            </a:r>
            <a:endParaRPr lang="uk-UA" sz="1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8" t="8601" r="5724" b="1"/>
          <a:stretch/>
        </p:blipFill>
        <p:spPr>
          <a:xfrm>
            <a:off x="555494" y="1862738"/>
            <a:ext cx="1671536" cy="158502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348" y="4079215"/>
            <a:ext cx="1767828" cy="165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0924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923563" y="631980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>
              <a:buClr>
                <a:srgbClr val="003480"/>
              </a:buClr>
              <a:buSzPts val="4400"/>
            </a:pP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Сучасна польська </a:t>
            </a:r>
            <a:r>
              <a:rPr lang="ru-RU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література</a:t>
            </a: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у </a:t>
            </a:r>
            <a:r>
              <a:rPr lang="ru-RU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крос</a:t>
            </a: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-культурному </a:t>
            </a:r>
            <a:r>
              <a:rPr lang="ru-RU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вимірі</a:t>
            </a: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endParaRPr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768748" y="2094119"/>
            <a:ext cx="10235223" cy="4169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1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</a:t>
            </a:r>
            <a:r>
              <a:rPr lang="ru-RU" sz="2100" b="1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навчання</a:t>
            </a:r>
            <a:r>
              <a:rPr lang="ru-RU" sz="21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: </a:t>
            </a:r>
            <a:br>
              <a:rPr lang="ru-RU" sz="21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</a:br>
            <a:r>
              <a:rPr lang="ru-RU" sz="21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 знати:</a:t>
            </a:r>
          </a:p>
          <a:p>
            <a:pPr indent="-457200">
              <a:spcBef>
                <a:spcPts val="0"/>
              </a:spcBef>
              <a:buSzPts val="2800"/>
            </a:pP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основні </a:t>
            </a:r>
            <a:r>
              <a:rPr lang="ru-RU" sz="2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персоналії</a:t>
            </a: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2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тексти</a:t>
            </a: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польської</a:t>
            </a: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літератури</a:t>
            </a: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indent="-457200">
              <a:spcBef>
                <a:spcPts val="0"/>
              </a:spcBef>
              <a:buSzPts val="2800"/>
            </a:pPr>
            <a:r>
              <a:rPr lang="ru-RU" sz="2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принципи</a:t>
            </a: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аналізу</a:t>
            </a: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2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інтерпретації</a:t>
            </a: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літературного</a:t>
            </a: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матеріалу</a:t>
            </a: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indent="-457200">
              <a:spcBef>
                <a:spcPts val="0"/>
              </a:spcBef>
              <a:buSzPts val="2800"/>
            </a:pPr>
            <a:r>
              <a:rPr lang="ru-RU" sz="2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сучасні</a:t>
            </a: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стратегії</a:t>
            </a: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літературного</a:t>
            </a: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перекладу.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endParaRPr lang="ru-RU" sz="21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100" b="1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вміти</a:t>
            </a:r>
            <a:r>
              <a:rPr lang="ru-RU" sz="21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:</a:t>
            </a:r>
          </a:p>
          <a:p>
            <a:pPr indent="-457200">
              <a:spcBef>
                <a:spcPts val="0"/>
              </a:spcBef>
              <a:buSzPts val="2800"/>
            </a:pP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застосовувати </a:t>
            </a:r>
            <a:r>
              <a:rPr lang="ru-RU" sz="2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знання</a:t>
            </a: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10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польської </a:t>
            </a:r>
            <a:r>
              <a:rPr lang="ru-RU" sz="2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мови</a:t>
            </a: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2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навички</a:t>
            </a: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 </a:t>
            </a:r>
            <a:r>
              <a:rPr lang="ru-RU" sz="2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художнього</a:t>
            </a: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перекладу на </a:t>
            </a:r>
            <a:r>
              <a:rPr lang="ru-RU" sz="2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практиці</a:t>
            </a: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 </a:t>
            </a:r>
          </a:p>
          <a:p>
            <a:pPr indent="-457200">
              <a:spcBef>
                <a:spcPts val="0"/>
              </a:spcBef>
              <a:buSzPts val="2800"/>
            </a:pPr>
            <a:r>
              <a:rPr lang="ru-RU" sz="2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аналізувати</a:t>
            </a: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літературні</a:t>
            </a: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явища</a:t>
            </a: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2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стильові</a:t>
            </a: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особливості</a:t>
            </a: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творів</a:t>
            </a: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 </a:t>
            </a:r>
          </a:p>
          <a:p>
            <a:pPr indent="-457200">
              <a:spcBef>
                <a:spcPts val="0"/>
              </a:spcBef>
              <a:buSzPts val="2800"/>
            </a:pPr>
            <a:r>
              <a:rPr lang="ru-RU" sz="2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працювати</a:t>
            </a: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з </a:t>
            </a:r>
            <a:r>
              <a:rPr lang="ru-RU" sz="2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бібліографічними</a:t>
            </a: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джерелами</a:t>
            </a: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 </a:t>
            </a:r>
          </a:p>
          <a:p>
            <a:pPr indent="-457200">
              <a:spcBef>
                <a:spcPts val="0"/>
              </a:spcBef>
              <a:buSzPts val="2800"/>
            </a:pPr>
            <a:r>
              <a:rPr lang="ru-RU" sz="2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використовувати</a:t>
            </a: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нові</a:t>
            </a: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підходи</a:t>
            </a: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до </a:t>
            </a:r>
            <a:r>
              <a:rPr lang="ru-RU" sz="2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інтерпретації</a:t>
            </a: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перекладу </a:t>
            </a:r>
            <a:r>
              <a:rPr lang="ru-RU" sz="2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літературного</a:t>
            </a:r>
            <a:r>
              <a:rPr lang="ru-RU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тексту.</a:t>
            </a: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409769" y="6068669"/>
            <a:ext cx="6805290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6,7         Форма контролю: </a:t>
            </a:r>
            <a:r>
              <a:rPr lang="ru-RU" sz="2400" dirty="0" err="1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залік</a:t>
            </a:r>
            <a:endParaRPr lang="ru-RU" sz="2400" dirty="0">
              <a:solidFill>
                <a:schemeClr val="bg1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400" dirty="0" err="1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</a:t>
            </a:r>
            <a:r>
              <a:rPr lang="ru-RU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 годин\</a:t>
            </a:r>
            <a:r>
              <a:rPr lang="ru-RU" sz="2400" dirty="0" err="1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кредитів</a:t>
            </a:r>
            <a:r>
              <a:rPr lang="ru-RU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:  180/6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прикладної філології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33D192-D692-4FDA-8FEF-7593A52DDDE6}"/>
              </a:ext>
            </a:extLst>
          </p:cNvPr>
          <p:cNvSpPr txBox="1"/>
          <p:nvPr/>
        </p:nvSpPr>
        <p:spPr>
          <a:xfrm>
            <a:off x="98297" y="21281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solidFill>
                  <a:srgbClr val="002060"/>
                </a:solidFill>
                <a:latin typeface="Arsenal" panose="02010504060200020004" pitchFamily="50" charset="0"/>
              </a:rPr>
              <a:t>СП «Польські студії та переклад»</a:t>
            </a:r>
            <a:endParaRPr lang="uk-UA" sz="1800" dirty="0"/>
          </a:p>
        </p:txBody>
      </p:sp>
    </p:spTree>
    <p:extLst>
      <p:ext uri="{BB962C8B-B14F-4D97-AF65-F5344CB8AC3E}">
        <p14:creationId xmlns:p14="http://schemas.microsoft.com/office/powerpoint/2010/main" val="19329693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565433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>
              <a:buClr>
                <a:srgbClr val="003480"/>
              </a:buClr>
              <a:buSzPts val="4400"/>
            </a:pPr>
            <a:r>
              <a:rPr lang="uk-UA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Сертифікатна</a:t>
            </a: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програма </a:t>
            </a:r>
            <a:b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</a:b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«</a:t>
            </a:r>
            <a:r>
              <a:rPr lang="uk-UA" sz="4400" noProof="1">
                <a:solidFill>
                  <a:srgbClr val="003480"/>
                </a:solidFill>
                <a:latin typeface="Mariupol Strong" panose="02010B00020201010004" pitchFamily="50" charset="-52"/>
              </a:rPr>
              <a:t>Музейна педагогіка</a:t>
            </a: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»</a:t>
            </a:r>
            <a:endParaRPr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825968" y="2397055"/>
            <a:ext cx="8253810" cy="3191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Програма передбачає вибіркові освітні компоненти: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/>
            </a:r>
            <a:br>
              <a:rPr lang="uk-UA" sz="2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</a:br>
            <a:r>
              <a:rPr lang="ru-RU" sz="2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1. </a:t>
            </a:r>
            <a:r>
              <a:rPr lang="ru-RU" sz="2600" noProof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Музеєзнавство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2. Історія мистецтв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3. Культурологія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4. Збереження історико-культурних пам’яток України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5. Практикум зі сприйняття сучасного мистецтва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6. Сучасні музейні комунікації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7. Музейна дидактика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8. Методика виховання засобами музею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9. Арт-педагогіка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10. Педагогічний практикум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357396" y="6018835"/>
            <a:ext cx="6823951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5,6,7,8          Форма контролю: заліки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900\30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культурології</a:t>
            </a:r>
          </a:p>
        </p:txBody>
      </p:sp>
      <p:sp>
        <p:nvSpPr>
          <p:cNvPr id="14" name="Google Shape;137;p7"/>
          <p:cNvSpPr txBox="1">
            <a:spLocks/>
          </p:cNvSpPr>
          <p:nvPr/>
        </p:nvSpPr>
        <p:spPr>
          <a:xfrm>
            <a:off x="838200" y="1637040"/>
            <a:ext cx="8597211" cy="680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Кваліфікація: </a:t>
            </a:r>
            <a:r>
              <a:rPr lang="uk-UA" sz="2400" b="1" noProof="1">
                <a:solidFill>
                  <a:srgbClr val="003480"/>
                </a:solidFill>
                <a:latin typeface="Arsenal" panose="02010504060200020004" pitchFamily="50" charset="0"/>
                <a:ea typeface="Arsenal"/>
                <a:cs typeface="Arsenal"/>
                <a:sym typeface="Arsenal"/>
              </a:rPr>
              <a:t>Му</a:t>
            </a:r>
            <a:r>
              <a:rPr lang="uk-UA" sz="2400" b="1" noProof="1">
                <a:solidFill>
                  <a:srgbClr val="003480"/>
                </a:solidFill>
                <a:latin typeface="Arsenal" panose="02010504060200020004" pitchFamily="50" charset="0"/>
              </a:rPr>
              <a:t>зейник-педагог</a:t>
            </a:r>
            <a:endParaRPr lang="uk-UA" sz="2400" b="1" dirty="0">
              <a:solidFill>
                <a:srgbClr val="003480"/>
              </a:solidFill>
              <a:latin typeface="Arsenal" panose="02010504060200020004" pitchFamily="50" charset="0"/>
              <a:ea typeface="Arsenal"/>
              <a:cs typeface="Arsenal"/>
              <a:sym typeface="Arsenal"/>
            </a:endParaRPr>
          </a:p>
        </p:txBody>
      </p:sp>
      <p:sp>
        <p:nvSpPr>
          <p:cNvPr id="15" name="Google Shape;137;p7">
            <a:extLst>
              <a:ext uri="{FF2B5EF4-FFF2-40B4-BE49-F238E27FC236}">
                <a16:creationId xmlns:a16="http://schemas.microsoft.com/office/drawing/2014/main" id="{57C25407-A253-4989-926E-E22CE3053C65}"/>
              </a:ext>
            </a:extLst>
          </p:cNvPr>
          <p:cNvSpPr txBox="1">
            <a:spLocks/>
          </p:cNvSpPr>
          <p:nvPr/>
        </p:nvSpPr>
        <p:spPr>
          <a:xfrm>
            <a:off x="404285" y="4540093"/>
            <a:ext cx="2421683" cy="120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КЕРІВНИК ПРОГРАМИ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Сабадаш Юлія Сергіївна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доктор культурології,, професор, завідувач кафедри культурології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C489603-CC9E-4C9F-ACF4-D54E61B99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285" y="2397055"/>
            <a:ext cx="2031814" cy="203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9201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ru-RU" noProof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Музеєзнавство</a:t>
            </a:r>
            <a:endParaRPr lang="ru-RU"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677779" y="1455465"/>
            <a:ext cx="9509567" cy="83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 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endParaRPr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610254" y="2387778"/>
            <a:ext cx="8597211" cy="3583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 	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1.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Теоретичні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засади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музеєзнавства</a:t>
            </a:r>
            <a:endParaRPr lang="ru-RU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2. Напрямки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музейної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пам’яткоохоронної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роботи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в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Україні</a:t>
            </a:r>
            <a:endParaRPr lang="uk-UA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навчання: 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знати: 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етапи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розвитку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науки про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музеї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за кордоном та в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Україні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систему та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організацію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музейної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справи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в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Україні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систему та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організації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музейної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справи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в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Україні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основні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наукові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принципи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і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конкретні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методи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науково-збиральницькоЇ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науково-фондової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науково-експозиційної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масової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науково-просвітницької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роботи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в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Україні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  <a:endParaRPr lang="ru-RU" sz="16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b="1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вміти</a:t>
            </a:r>
            <a:r>
              <a:rPr lang="ru-RU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: 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визначати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типологію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класифікаційні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ознаки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музеїв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в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Україні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виявляти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досліджувати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зберігати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охороняти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пам’ятки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історико-культурної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спадщини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 України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працювати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з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документацією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фондів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складати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структурний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і тематико-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експозіційні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плани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обліковувати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масову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науково-просвітницьку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роботу.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endParaRPr lang="ru-RU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endParaRPr lang="uk-UA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9153" y="2152068"/>
            <a:ext cx="2311872" cy="2311872"/>
          </a:xfrm>
          <a:prstGeom prst="rect">
            <a:avLst/>
          </a:prstGeom>
        </p:spPr>
      </p:pic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культурології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90F374-965B-447B-ACE1-CA32761C194C}"/>
              </a:ext>
            </a:extLst>
          </p:cNvPr>
          <p:cNvSpPr txBox="1"/>
          <p:nvPr/>
        </p:nvSpPr>
        <p:spPr>
          <a:xfrm>
            <a:off x="2806823" y="1509676"/>
            <a:ext cx="83214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формування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у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здобувачів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теоретичних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знань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у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галузі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музеєзнавства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,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ознайомлення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їх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з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розвитком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музейної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справи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в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Україні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забезпечення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практичними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навичками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з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основних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напрямків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музейної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роботи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.</a:t>
            </a:r>
            <a:endParaRPr lang="ru-UA" sz="1600" dirty="0">
              <a:solidFill>
                <a:srgbClr val="003480"/>
              </a:solidFill>
              <a:latin typeface="Arsenal" panose="02010504060200020004" pitchFamily="50" charset="0"/>
            </a:endParaRPr>
          </a:p>
        </p:txBody>
      </p:sp>
      <p:sp>
        <p:nvSpPr>
          <p:cNvPr id="14" name="Google Shape;137;p7">
            <a:extLst>
              <a:ext uri="{FF2B5EF4-FFF2-40B4-BE49-F238E27FC236}">
                <a16:creationId xmlns:a16="http://schemas.microsoft.com/office/drawing/2014/main" id="{0DC098FD-2432-49E8-9DD6-14F8B9B3954D}"/>
              </a:ext>
            </a:extLst>
          </p:cNvPr>
          <p:cNvSpPr txBox="1">
            <a:spLocks/>
          </p:cNvSpPr>
          <p:nvPr/>
        </p:nvSpPr>
        <p:spPr>
          <a:xfrm>
            <a:off x="4357396" y="6018835"/>
            <a:ext cx="6823951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5	   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15" name="Google Shape;137;p7">
            <a:extLst>
              <a:ext uri="{FF2B5EF4-FFF2-40B4-BE49-F238E27FC236}">
                <a16:creationId xmlns:a16="http://schemas.microsoft.com/office/drawing/2014/main" id="{9DA4B5B8-4FA2-4FB8-A333-F8A0F0B574C4}"/>
              </a:ext>
            </a:extLst>
          </p:cNvPr>
          <p:cNvSpPr txBox="1">
            <a:spLocks/>
          </p:cNvSpPr>
          <p:nvPr/>
        </p:nvSpPr>
        <p:spPr>
          <a:xfrm>
            <a:off x="193710" y="4582997"/>
            <a:ext cx="2421683" cy="120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Нікольченко Юзеф Мойсейович,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доцент, доцент кафедри </a:t>
            </a:r>
            <a:r>
              <a:rPr lang="uk-UA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культурології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заслужений працівник культури України, відмінник освіти України,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стипендіат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Кабінету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Міністрів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України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за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видатні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заслуги у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сфері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вищої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освіти</a:t>
            </a:r>
            <a:endParaRPr lang="uk-UA" sz="1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E75D5F8-F03B-44DA-A15F-CA918C8C5F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153" y="2152068"/>
            <a:ext cx="2311872" cy="231187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63E7E9F-25EF-4C0C-ADC3-70B86D5A2D36}"/>
              </a:ext>
            </a:extLst>
          </p:cNvPr>
          <p:cNvSpPr txBox="1"/>
          <p:nvPr/>
        </p:nvSpPr>
        <p:spPr>
          <a:xfrm>
            <a:off x="98297" y="21281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solidFill>
                  <a:srgbClr val="002060"/>
                </a:solidFill>
                <a:latin typeface="Arsenal" panose="02010504060200020004" pitchFamily="50" charset="0"/>
              </a:rPr>
              <a:t>СП «Музейна педагогіка»</a:t>
            </a:r>
            <a:endParaRPr lang="uk-UA" sz="1800" dirty="0"/>
          </a:p>
        </p:txBody>
      </p:sp>
    </p:spTree>
    <p:extLst>
      <p:ext uri="{BB962C8B-B14F-4D97-AF65-F5344CB8AC3E}">
        <p14:creationId xmlns:p14="http://schemas.microsoft.com/office/powerpoint/2010/main" val="14118397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ru-RU" noProof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Історія мистецтв</a:t>
            </a:r>
            <a:endParaRPr lang="ru-RU"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677779" y="1681245"/>
            <a:ext cx="9509567" cy="83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 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endParaRPr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531111" y="2284022"/>
            <a:ext cx="8597211" cy="3507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 	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1.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Мистецтво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давнього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світу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Середньовіччя</a:t>
            </a:r>
            <a:endParaRPr lang="ru-RU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2.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Західноєвропейське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мистецтво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Х</a:t>
            </a:r>
            <a:r>
              <a:rPr lang="it-IT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VI-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Х</a:t>
            </a:r>
            <a:r>
              <a:rPr lang="it-IT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I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Х ст.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3.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Мистецтво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ХХ ст.</a:t>
            </a:r>
            <a:endParaRPr lang="uk-UA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навчання: 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знати: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основні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закономірності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формування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й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розвитку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мистецтва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його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зв’язок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із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суспільно-історичними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умовами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 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видатні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зразки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образотворчого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музичного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мистецтва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з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їхньою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стильовою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образно-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змістовою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характеристикою.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b="1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вміти</a:t>
            </a:r>
            <a:r>
              <a:rPr lang="ru-RU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: 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здійснювати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комплексний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аналіз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історичних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регіональних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індивідуальних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художніх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стилів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мистецтва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визначати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соціокультурні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домінанти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розвитку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мистецтва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endParaRPr lang="uk-UA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9153" y="2152068"/>
            <a:ext cx="2311872" cy="2311872"/>
          </a:xfrm>
          <a:prstGeom prst="rect">
            <a:avLst/>
          </a:prstGeom>
        </p:spPr>
      </p:pic>
      <p:sp>
        <p:nvSpPr>
          <p:cNvPr id="13" name="Google Shape;137;p7"/>
          <p:cNvSpPr txBox="1">
            <a:spLocks/>
          </p:cNvSpPr>
          <p:nvPr/>
        </p:nvSpPr>
        <p:spPr>
          <a:xfrm>
            <a:off x="188495" y="4582996"/>
            <a:ext cx="2421683" cy="120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Сабадаш Юлія Сергіївна,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доктор культурології, професор, завідувач кафедри культурології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культурології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90F374-965B-447B-ACE1-CA32761C194C}"/>
              </a:ext>
            </a:extLst>
          </p:cNvPr>
          <p:cNvSpPr txBox="1"/>
          <p:nvPr/>
        </p:nvSpPr>
        <p:spPr>
          <a:xfrm>
            <a:off x="2806823" y="1717834"/>
            <a:ext cx="8321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ознайомити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студентів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з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досягненнями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світового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образотворчого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музичного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мистецтва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їхніми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еволюційними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фазами.</a:t>
            </a:r>
            <a:endParaRPr lang="ru-UA" sz="1600" dirty="0">
              <a:solidFill>
                <a:srgbClr val="003480"/>
              </a:solidFill>
              <a:latin typeface="Arsenal" panose="02010504060200020004" pitchFamily="50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098930C-2978-4619-B856-278E89E922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154" y="2152067"/>
            <a:ext cx="2311872" cy="2311873"/>
          </a:xfrm>
          <a:prstGeom prst="rect">
            <a:avLst/>
          </a:prstGeom>
        </p:spPr>
      </p:pic>
      <p:sp>
        <p:nvSpPr>
          <p:cNvPr id="15" name="Google Shape;137;p7">
            <a:extLst>
              <a:ext uri="{FF2B5EF4-FFF2-40B4-BE49-F238E27FC236}">
                <a16:creationId xmlns:a16="http://schemas.microsoft.com/office/drawing/2014/main" id="{32A94531-5C84-42EC-BF0A-24C0936C09CA}"/>
              </a:ext>
            </a:extLst>
          </p:cNvPr>
          <p:cNvSpPr txBox="1">
            <a:spLocks/>
          </p:cNvSpPr>
          <p:nvPr/>
        </p:nvSpPr>
        <p:spPr>
          <a:xfrm>
            <a:off x="4357396" y="6018835"/>
            <a:ext cx="6823951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5	   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8E5675-1C2A-4924-8B6F-B92934D72065}"/>
              </a:ext>
            </a:extLst>
          </p:cNvPr>
          <p:cNvSpPr txBox="1"/>
          <p:nvPr/>
        </p:nvSpPr>
        <p:spPr>
          <a:xfrm>
            <a:off x="98297" y="21281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solidFill>
                  <a:srgbClr val="002060"/>
                </a:solidFill>
                <a:latin typeface="Arsenal" panose="02010504060200020004" pitchFamily="50" charset="0"/>
              </a:rPr>
              <a:t>СП «Музейна педагогіка»</a:t>
            </a:r>
            <a:endParaRPr lang="uk-UA" sz="1800" dirty="0"/>
          </a:p>
        </p:txBody>
      </p:sp>
    </p:spTree>
    <p:extLst>
      <p:ext uri="{BB962C8B-B14F-4D97-AF65-F5344CB8AC3E}">
        <p14:creationId xmlns:p14="http://schemas.microsoft.com/office/powerpoint/2010/main" val="42243729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uk-UA" noProof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Культурологія</a:t>
            </a:r>
            <a:endParaRPr lang="ru-RU"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607440" y="1274439"/>
            <a:ext cx="9509567" cy="83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 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endParaRPr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531112" y="1912746"/>
            <a:ext cx="8597211" cy="3439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 	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1.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Теоретичні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аспекти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культурології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як науки про культуру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2.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Еволюція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культури та основні етапи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її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розвитку</a:t>
            </a:r>
            <a:endParaRPr lang="uk-UA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навчання: 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знати:  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основні 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категорії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культурології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:  культура,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цивілізація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ідентифікація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антропогенез,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культуроґенез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соціоґенез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масова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елітарна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народна культури,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матеріальні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духовні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цінності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культурний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діалог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субкультура, контркультура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тощо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 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основи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теорії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культури: предмет, структуру, особливості функціонування культури; 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головні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школи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напрямки,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концепції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культурології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 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ґенез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історичні етапи розвитку культури; 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сучасні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проблеми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кризові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явища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в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культурі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вміти: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аналізувати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досягнення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закономірності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й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тенденції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розвитку культури; 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обґрунтовувати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проблемні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питання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культурного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життя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суспільства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орієнтуватися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в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основних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світових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вітчизняних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культурологічних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концепціях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напрямках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розуміти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сенс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і основні напрямки розвитку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світового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культурного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процесу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застосовувати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культурологічні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знання в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професійній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і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громадській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діяльності.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endParaRPr lang="ru-RU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endParaRPr lang="uk-UA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культурології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90F374-965B-447B-ACE1-CA32761C194C}"/>
              </a:ext>
            </a:extLst>
          </p:cNvPr>
          <p:cNvSpPr txBox="1"/>
          <p:nvPr/>
        </p:nvSpPr>
        <p:spPr>
          <a:xfrm>
            <a:off x="2753798" y="1285186"/>
            <a:ext cx="8151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розкриття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загальнолюдського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сенсу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і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суспільного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призначення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культурології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як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інтегруючої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системи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знань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про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досвід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існування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людини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в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суспільстві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.</a:t>
            </a:r>
            <a:endParaRPr lang="ru-UA" sz="1600" dirty="0">
              <a:solidFill>
                <a:srgbClr val="003480"/>
              </a:solidFill>
              <a:latin typeface="Arsenal" panose="02010504060200020004" pitchFamily="50" charset="0"/>
            </a:endParaRPr>
          </a:p>
        </p:txBody>
      </p:sp>
      <p:sp>
        <p:nvSpPr>
          <p:cNvPr id="14" name="Google Shape;137;p7">
            <a:extLst>
              <a:ext uri="{FF2B5EF4-FFF2-40B4-BE49-F238E27FC236}">
                <a16:creationId xmlns:a16="http://schemas.microsoft.com/office/drawing/2014/main" id="{354013FC-A90D-4FD4-8988-9CCBDC568D88}"/>
              </a:ext>
            </a:extLst>
          </p:cNvPr>
          <p:cNvSpPr txBox="1">
            <a:spLocks/>
          </p:cNvSpPr>
          <p:nvPr/>
        </p:nvSpPr>
        <p:spPr>
          <a:xfrm>
            <a:off x="188495" y="4582996"/>
            <a:ext cx="2421683" cy="120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Сабадаш Юлія Сергіївна,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доктор культурології, професор, завідувач кафедри культурології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7515F44-E242-4593-B18C-613F35E027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154" y="2152067"/>
            <a:ext cx="2311872" cy="2311873"/>
          </a:xfrm>
          <a:prstGeom prst="rect">
            <a:avLst/>
          </a:prstGeom>
        </p:spPr>
      </p:pic>
      <p:sp>
        <p:nvSpPr>
          <p:cNvPr id="16" name="Google Shape;137;p7">
            <a:extLst>
              <a:ext uri="{FF2B5EF4-FFF2-40B4-BE49-F238E27FC236}">
                <a16:creationId xmlns:a16="http://schemas.microsoft.com/office/drawing/2014/main" id="{9835873F-40DF-4BFE-AECE-30D5C912A9F1}"/>
              </a:ext>
            </a:extLst>
          </p:cNvPr>
          <p:cNvSpPr txBox="1">
            <a:spLocks/>
          </p:cNvSpPr>
          <p:nvPr/>
        </p:nvSpPr>
        <p:spPr>
          <a:xfrm>
            <a:off x="4357396" y="6018835"/>
            <a:ext cx="6823951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5	   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4F5C15-CAC2-4DA5-976D-60093A33AF87}"/>
              </a:ext>
            </a:extLst>
          </p:cNvPr>
          <p:cNvSpPr txBox="1"/>
          <p:nvPr/>
        </p:nvSpPr>
        <p:spPr>
          <a:xfrm>
            <a:off x="98297" y="21281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solidFill>
                  <a:srgbClr val="002060"/>
                </a:solidFill>
                <a:latin typeface="Arsenal" panose="02010504060200020004" pitchFamily="50" charset="0"/>
              </a:rPr>
              <a:t>СП «Музейна педагогіка»</a:t>
            </a:r>
            <a:endParaRPr lang="uk-UA" sz="1800" dirty="0"/>
          </a:p>
        </p:txBody>
      </p:sp>
    </p:spTree>
    <p:extLst>
      <p:ext uri="{BB962C8B-B14F-4D97-AF65-F5344CB8AC3E}">
        <p14:creationId xmlns:p14="http://schemas.microsoft.com/office/powerpoint/2010/main" val="33157055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677779" y="1681245"/>
            <a:ext cx="9509567" cy="83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 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endParaRPr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531111" y="2368746"/>
            <a:ext cx="8597211" cy="3583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 	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1.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Теоретичні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засади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проблеми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збереження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пам’яток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історії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культури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в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Україні</a:t>
            </a:r>
            <a:endParaRPr lang="ru-RU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2.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Збереження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пам’яток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історії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культури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в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Україні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у ХІХ-ХХ ст.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3.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Збереження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історико-культурних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пам’яток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у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незалежній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Україні</a:t>
            </a:r>
            <a:endParaRPr lang="uk-UA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навчання: 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знати: 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законодавство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України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про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охорону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збереження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історико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культурної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спадщини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класифікацію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пам’яток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історію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пам’ятко-охоронної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справи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в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Україні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характер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діяльності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структур і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осередків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справи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збереження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історико-культурної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спадщини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в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Україні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 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технічні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аспекти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охорони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пам’яток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археології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історії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культури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  <a:endParaRPr lang="ru-RU" sz="16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b="1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вміти</a:t>
            </a:r>
            <a:r>
              <a:rPr lang="ru-RU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: 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застосовувати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знання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з курсу на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практиці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для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вивчення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збереження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і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охорони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історико-культурних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пам’яток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України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endParaRPr lang="uk-UA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9153" y="2152068"/>
            <a:ext cx="2311872" cy="2311872"/>
          </a:xfrm>
          <a:prstGeom prst="rect">
            <a:avLst/>
          </a:prstGeom>
        </p:spPr>
      </p:pic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культурології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90F374-965B-447B-ACE1-CA32761C194C}"/>
              </a:ext>
            </a:extLst>
          </p:cNvPr>
          <p:cNvSpPr txBox="1"/>
          <p:nvPr/>
        </p:nvSpPr>
        <p:spPr>
          <a:xfrm>
            <a:off x="2806823" y="1717834"/>
            <a:ext cx="8321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формування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у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здобувачів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знань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про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історію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вивчення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,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збереження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дослідження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пам’яток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археології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,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історії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культури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на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теренах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України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.</a:t>
            </a:r>
            <a:endParaRPr lang="ru-UA" sz="1600" dirty="0">
              <a:solidFill>
                <a:srgbClr val="003480"/>
              </a:solidFill>
              <a:latin typeface="Arsenal" panose="02010504060200020004" pitchFamily="50" charset="0"/>
            </a:endParaRPr>
          </a:p>
        </p:txBody>
      </p:sp>
      <p:sp>
        <p:nvSpPr>
          <p:cNvPr id="14" name="Google Shape;137;p7">
            <a:extLst>
              <a:ext uri="{FF2B5EF4-FFF2-40B4-BE49-F238E27FC236}">
                <a16:creationId xmlns:a16="http://schemas.microsoft.com/office/drawing/2014/main" id="{0DC098FD-2432-49E8-9DD6-14F8B9B3954D}"/>
              </a:ext>
            </a:extLst>
          </p:cNvPr>
          <p:cNvSpPr txBox="1">
            <a:spLocks/>
          </p:cNvSpPr>
          <p:nvPr/>
        </p:nvSpPr>
        <p:spPr>
          <a:xfrm>
            <a:off x="4357396" y="6018835"/>
            <a:ext cx="6823951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6	   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15" name="Google Shape;137;p7">
            <a:extLst>
              <a:ext uri="{FF2B5EF4-FFF2-40B4-BE49-F238E27FC236}">
                <a16:creationId xmlns:a16="http://schemas.microsoft.com/office/drawing/2014/main" id="{9DA4B5B8-4FA2-4FB8-A333-F8A0F0B574C4}"/>
              </a:ext>
            </a:extLst>
          </p:cNvPr>
          <p:cNvSpPr txBox="1">
            <a:spLocks/>
          </p:cNvSpPr>
          <p:nvPr/>
        </p:nvSpPr>
        <p:spPr>
          <a:xfrm>
            <a:off x="193710" y="4582997"/>
            <a:ext cx="2421683" cy="120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Нікольченко Юзеф Мойсейович,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доцент, доцент кафедри </a:t>
            </a:r>
            <a:r>
              <a:rPr lang="uk-UA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культурології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заслужений працівник культури України, відмінник освіти України,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стипендіат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Кабінету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Міністрів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України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за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видатні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заслуги у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сфері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вищої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освіти</a:t>
            </a:r>
            <a:endParaRPr lang="uk-UA" sz="1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E75D5F8-F03B-44DA-A15F-CA918C8C5F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153" y="2152068"/>
            <a:ext cx="2311872" cy="231187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63E7E9F-25EF-4C0C-ADC3-70B86D5A2D36}"/>
              </a:ext>
            </a:extLst>
          </p:cNvPr>
          <p:cNvSpPr txBox="1"/>
          <p:nvPr/>
        </p:nvSpPr>
        <p:spPr>
          <a:xfrm>
            <a:off x="98297" y="21281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solidFill>
                  <a:srgbClr val="002060"/>
                </a:solidFill>
                <a:latin typeface="Arsenal" panose="02010504060200020004" pitchFamily="50" charset="0"/>
              </a:rPr>
              <a:t>СП «Музейна педагогіка»</a:t>
            </a:r>
            <a:endParaRPr lang="uk-UA" sz="1800" dirty="0"/>
          </a:p>
        </p:txBody>
      </p:sp>
      <p:sp>
        <p:nvSpPr>
          <p:cNvPr id="19" name="Google Shape;136;p7">
            <a:extLst>
              <a:ext uri="{FF2B5EF4-FFF2-40B4-BE49-F238E27FC236}">
                <a16:creationId xmlns:a16="http://schemas.microsoft.com/office/drawing/2014/main" id="{F85CBE2F-9EEC-4E56-8078-584E455171D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445339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ru-RU" noProof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Збереження історико-культурних пам’яток України</a:t>
            </a:r>
          </a:p>
        </p:txBody>
      </p:sp>
    </p:spTree>
    <p:extLst>
      <p:ext uri="{BB962C8B-B14F-4D97-AF65-F5344CB8AC3E}">
        <p14:creationId xmlns:p14="http://schemas.microsoft.com/office/powerpoint/2010/main" val="17115362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677779" y="1681245"/>
            <a:ext cx="9509567" cy="83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 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endParaRPr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531111" y="2352033"/>
            <a:ext cx="8597211" cy="3666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</a:t>
            </a:r>
            <a:endParaRPr lang="en-US" sz="16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1.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Несучасні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практики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розуміння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мистецтва</a:t>
            </a:r>
            <a:endParaRPr lang="ru-RU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2. Арт-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об’єкти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у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соціальному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середовищі</a:t>
            </a:r>
            <a:endParaRPr lang="ru-RU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3.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Мистецтво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самовдосконалення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і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повсякденності</a:t>
            </a:r>
            <a:endParaRPr lang="uk-UA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навчання: </a:t>
            </a:r>
            <a:endParaRPr lang="ru-RU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знати: 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основні поняття і терміни художньої культури;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розмаїття способів самовираження у сучасному мистецтві;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критерії та методи оцінювання творів мистецтва.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вміти: 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оцінювати арт-об’єкти сучасного мистецтва; 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встановлювати відповідність арт-об’єкту індивідуальним потребам, аргументувати власні естетичні уподобання; 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знаходити інформацію, яка відображає специфіку культурно-мистецького життя на регіональному, національному, глобальному рівнях.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9153" y="2152068"/>
            <a:ext cx="2311872" cy="2311872"/>
          </a:xfrm>
          <a:prstGeom prst="rect">
            <a:avLst/>
          </a:prstGeom>
        </p:spPr>
      </p:pic>
      <p:sp>
        <p:nvSpPr>
          <p:cNvPr id="13" name="Google Shape;137;p7"/>
          <p:cNvSpPr txBox="1">
            <a:spLocks/>
          </p:cNvSpPr>
          <p:nvPr/>
        </p:nvSpPr>
        <p:spPr>
          <a:xfrm>
            <a:off x="188495" y="4582996"/>
            <a:ext cx="2421683" cy="120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Янковський Степан Владиславович,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доктор філософських наук, доцент, доцент кафедри культурології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культурології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90F374-965B-447B-ACE1-CA32761C194C}"/>
              </a:ext>
            </a:extLst>
          </p:cNvPr>
          <p:cNvSpPr txBox="1"/>
          <p:nvPr/>
        </p:nvSpPr>
        <p:spPr>
          <a:xfrm>
            <a:off x="2806823" y="1717834"/>
            <a:ext cx="8151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розширити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естетичний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досвід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здобувачів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вищої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освіти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,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удосконалити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вміння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сприймати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оцінювати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твори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сучасного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мистецтва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.</a:t>
            </a:r>
          </a:p>
        </p:txBody>
      </p:sp>
      <p:sp>
        <p:nvSpPr>
          <p:cNvPr id="19" name="Google Shape;137;p7">
            <a:extLst>
              <a:ext uri="{FF2B5EF4-FFF2-40B4-BE49-F238E27FC236}">
                <a16:creationId xmlns:a16="http://schemas.microsoft.com/office/drawing/2014/main" id="{D47DA8CC-972B-474A-8DB2-54C9F27B9C10}"/>
              </a:ext>
            </a:extLst>
          </p:cNvPr>
          <p:cNvSpPr txBox="1">
            <a:spLocks/>
          </p:cNvSpPr>
          <p:nvPr/>
        </p:nvSpPr>
        <p:spPr>
          <a:xfrm>
            <a:off x="4357396" y="6018835"/>
            <a:ext cx="6823951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6	   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EFA20DA-27C1-4750-A8C4-3F0ADD79183C}"/>
              </a:ext>
            </a:extLst>
          </p:cNvPr>
          <p:cNvSpPr txBox="1"/>
          <p:nvPr/>
        </p:nvSpPr>
        <p:spPr>
          <a:xfrm>
            <a:off x="98297" y="21281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solidFill>
                  <a:srgbClr val="002060"/>
                </a:solidFill>
                <a:latin typeface="Arsenal" panose="02010504060200020004" pitchFamily="50" charset="0"/>
              </a:rPr>
              <a:t>СП «Музейна педагогіка»</a:t>
            </a:r>
            <a:endParaRPr lang="uk-UA" sz="1800" dirty="0"/>
          </a:p>
        </p:txBody>
      </p:sp>
      <p:sp>
        <p:nvSpPr>
          <p:cNvPr id="21" name="Google Shape;136;p7">
            <a:extLst>
              <a:ext uri="{FF2B5EF4-FFF2-40B4-BE49-F238E27FC236}">
                <a16:creationId xmlns:a16="http://schemas.microsoft.com/office/drawing/2014/main" id="{329A7EFD-4439-44BC-B4DC-412B290E9F8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445339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ru-RU" noProof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Практикум з приймання сучасного мистецтва</a:t>
            </a:r>
            <a:endParaRPr lang="ru-RU"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pic>
        <p:nvPicPr>
          <p:cNvPr id="22" name="Picture 2" descr="circle crop image">
            <a:extLst>
              <a:ext uri="{FF2B5EF4-FFF2-40B4-BE49-F238E27FC236}">
                <a16:creationId xmlns:a16="http://schemas.microsoft.com/office/drawing/2014/main" id="{8A108609-0A34-4AF7-95CB-1AED31AFB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02" y="2152068"/>
            <a:ext cx="2311872" cy="231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4935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565433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>
              <a:buClr>
                <a:srgbClr val="003480"/>
              </a:buClr>
              <a:buSzPts val="4400"/>
            </a:pPr>
            <a:r>
              <a:rPr lang="ru-RU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Сертифікатна</a:t>
            </a: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ru-RU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програма</a:t>
            </a: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«Юридичний переклад»</a:t>
            </a:r>
            <a:endParaRPr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918273" y="2827250"/>
            <a:ext cx="8253810" cy="3191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Програма передбачає вибіркові освітні компоненти: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/>
            </a:r>
            <a:b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</a:b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1. Англійська для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юристів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2. Практика перекладу та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редагування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юридичних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текстів</a:t>
            </a:r>
            <a:endParaRPr lang="ru-RU"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3. Анотування та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реферування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юридичних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текстів</a:t>
            </a:r>
            <a:endParaRPr lang="ru-RU"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357396" y="6018835"/>
            <a:ext cx="6823951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3,4,5,6,7          Форма контролю: заліки, екзамен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900\30</a:t>
            </a:r>
          </a:p>
        </p:txBody>
      </p:sp>
      <p:sp>
        <p:nvSpPr>
          <p:cNvPr id="13" name="Google Shape;137;p7"/>
          <p:cNvSpPr txBox="1">
            <a:spLocks/>
          </p:cNvSpPr>
          <p:nvPr/>
        </p:nvSpPr>
        <p:spPr>
          <a:xfrm>
            <a:off x="188495" y="4582996"/>
            <a:ext cx="2421683" cy="120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КЕРІВНИК ПРОГРАМИ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Пефтієва </a:t>
            </a: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О.Ф., доцент кафедри прикладної філології, </a:t>
            </a:r>
            <a:r>
              <a:rPr lang="uk-UA" sz="1400" b="1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к.філол</a:t>
            </a:r>
            <a:r>
              <a:rPr lang="uk-UA" sz="1400" b="1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  <a:r>
              <a:rPr lang="uk-UA" sz="1400" b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наук</a:t>
            </a:r>
            <a:endParaRPr lang="uk-UA" sz="1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прикладної філології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0" r="11958"/>
          <a:stretch/>
        </p:blipFill>
        <p:spPr>
          <a:xfrm>
            <a:off x="0" y="2318682"/>
            <a:ext cx="2687782" cy="2217075"/>
          </a:xfrm>
          <a:prstGeom prst="rect">
            <a:avLst/>
          </a:prstGeom>
        </p:spPr>
      </p:pic>
      <p:sp>
        <p:nvSpPr>
          <p:cNvPr id="14" name="Google Shape;137;p7"/>
          <p:cNvSpPr txBox="1">
            <a:spLocks/>
          </p:cNvSpPr>
          <p:nvPr/>
        </p:nvSpPr>
        <p:spPr>
          <a:xfrm>
            <a:off x="1185211" y="1735025"/>
            <a:ext cx="8597211" cy="680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Кваліфікація</a:t>
            </a:r>
            <a:r>
              <a:rPr lang="uk-UA" sz="2400" b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: перекладач юридичних текстів</a:t>
            </a: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</p:spTree>
    <p:extLst>
      <p:ext uri="{BB962C8B-B14F-4D97-AF65-F5344CB8AC3E}">
        <p14:creationId xmlns:p14="http://schemas.microsoft.com/office/powerpoint/2010/main" val="38147577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677779" y="1681245"/>
            <a:ext cx="9509567" cy="83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 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endParaRPr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531111" y="2518610"/>
            <a:ext cx="8597211" cy="3666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</a:t>
            </a:r>
            <a:endParaRPr lang="en-US" sz="16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1.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Сутність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поняття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«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музейна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комунікація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» та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її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історичні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моделі</a:t>
            </a:r>
            <a:endParaRPr lang="ru-RU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2.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Стратегії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музейної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комунікації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в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контексті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просвітницької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навчальної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рекреаційної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функції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музею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3.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Організація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музейно-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педагогічної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взаємодії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з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дитячою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учнівською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аудиторією</a:t>
            </a:r>
            <a:endParaRPr lang="uk-UA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навчання: </a:t>
            </a:r>
            <a:endParaRPr lang="ru-RU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знати: 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традиційні та новітні форми і методи музейної комунікації;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особливості організації </a:t>
            </a:r>
            <a:r>
              <a:rPr lang="uk-UA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музейно</a:t>
            </a: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-педагогічної взаємодії з дитячою та учнівською аудиторією.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вміти: 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обирати моделі співпраці з різноплановою музейною аудиторією;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розробляти та реалізовувати </a:t>
            </a:r>
            <a:r>
              <a:rPr lang="uk-UA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музейно</a:t>
            </a: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-педагогічний </a:t>
            </a:r>
            <a:r>
              <a:rPr lang="uk-UA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проєкт</a:t>
            </a: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використовувати інформаційно-комунікативні технології в музейній діяльності.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9153" y="2152068"/>
            <a:ext cx="2311872" cy="2311872"/>
          </a:xfrm>
          <a:prstGeom prst="rect">
            <a:avLst/>
          </a:prstGeom>
        </p:spPr>
      </p:pic>
      <p:sp>
        <p:nvSpPr>
          <p:cNvPr id="13" name="Google Shape;137;p7"/>
          <p:cNvSpPr txBox="1">
            <a:spLocks/>
          </p:cNvSpPr>
          <p:nvPr/>
        </p:nvSpPr>
        <p:spPr>
          <a:xfrm>
            <a:off x="188495" y="4582996"/>
            <a:ext cx="2421683" cy="120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Мараховська</a:t>
            </a: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Наталя Владиславівна,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кандидат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педагогічних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наук, доцент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кафедри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романо-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германської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філології</a:t>
            </a:r>
            <a:endParaRPr lang="uk-UA" sz="1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культурології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90F374-965B-447B-ACE1-CA32761C194C}"/>
              </a:ext>
            </a:extLst>
          </p:cNvPr>
          <p:cNvSpPr txBox="1"/>
          <p:nvPr/>
        </p:nvSpPr>
        <p:spPr>
          <a:xfrm>
            <a:off x="2806823" y="1717834"/>
            <a:ext cx="81518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усвідомлення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здобувачами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комунікаційної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функції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музею,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його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впливу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на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духовну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сферу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країни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соціально-економічний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ефект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його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функціонування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;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опанування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традиційних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новітніх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форм і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методів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музейної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комунікації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.</a:t>
            </a:r>
          </a:p>
        </p:txBody>
      </p:sp>
      <p:sp>
        <p:nvSpPr>
          <p:cNvPr id="19" name="Google Shape;137;p7">
            <a:extLst>
              <a:ext uri="{FF2B5EF4-FFF2-40B4-BE49-F238E27FC236}">
                <a16:creationId xmlns:a16="http://schemas.microsoft.com/office/drawing/2014/main" id="{D47DA8CC-972B-474A-8DB2-54C9F27B9C10}"/>
              </a:ext>
            </a:extLst>
          </p:cNvPr>
          <p:cNvSpPr txBox="1">
            <a:spLocks/>
          </p:cNvSpPr>
          <p:nvPr/>
        </p:nvSpPr>
        <p:spPr>
          <a:xfrm>
            <a:off x="4357396" y="6018835"/>
            <a:ext cx="6823951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6	   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EFA20DA-27C1-4750-A8C4-3F0ADD79183C}"/>
              </a:ext>
            </a:extLst>
          </p:cNvPr>
          <p:cNvSpPr txBox="1"/>
          <p:nvPr/>
        </p:nvSpPr>
        <p:spPr>
          <a:xfrm>
            <a:off x="98297" y="21281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solidFill>
                  <a:srgbClr val="002060"/>
                </a:solidFill>
                <a:latin typeface="Arsenal" panose="02010504060200020004" pitchFamily="50" charset="0"/>
              </a:rPr>
              <a:t>СП «Музейна педагогіка»</a:t>
            </a:r>
            <a:endParaRPr lang="uk-UA" sz="18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4DC045-9238-4BA4-9B24-D469155FC1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153" y="2137041"/>
            <a:ext cx="2311872" cy="2311872"/>
          </a:xfrm>
          <a:prstGeom prst="rect">
            <a:avLst/>
          </a:prstGeom>
        </p:spPr>
      </p:pic>
      <p:sp>
        <p:nvSpPr>
          <p:cNvPr id="23" name="Google Shape;136;p7">
            <a:extLst>
              <a:ext uri="{FF2B5EF4-FFF2-40B4-BE49-F238E27FC236}">
                <a16:creationId xmlns:a16="http://schemas.microsoft.com/office/drawing/2014/main" id="{E13681C3-B5B3-42F8-9359-298ED6645CC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uk-UA" noProof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Сучасні музейні комунікації</a:t>
            </a:r>
          </a:p>
        </p:txBody>
      </p:sp>
    </p:spTree>
    <p:extLst>
      <p:ext uri="{BB962C8B-B14F-4D97-AF65-F5344CB8AC3E}">
        <p14:creationId xmlns:p14="http://schemas.microsoft.com/office/powerpoint/2010/main" val="8978939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677779" y="1681245"/>
            <a:ext cx="9509567" cy="83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 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endParaRPr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506874" y="2581894"/>
            <a:ext cx="8597211" cy="3666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</a:t>
            </a:r>
            <a:endParaRPr lang="en-US" sz="16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1.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Теоретичні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засади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музейної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дидактики як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галузі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музейної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педагогіки</a:t>
            </a:r>
            <a:endParaRPr lang="ru-RU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2. Методика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навчання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на засадах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музейної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педагогіки</a:t>
            </a:r>
            <a:endParaRPr lang="ru-RU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3.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Створення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спільного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музейно-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освітнього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середовища</a:t>
            </a:r>
            <a:endParaRPr lang="uk-UA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навчання: </a:t>
            </a:r>
            <a:endParaRPr lang="ru-RU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знати: 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етапи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вимоги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до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побудови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процесу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навчання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на засадах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музейної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педагогіки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особливості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створення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музейно-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освітнього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середовища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  <a:endParaRPr lang="ru-RU" sz="16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вміти: 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застосовувати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методи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і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форми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музейної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педагогіки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при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викладанні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навчальних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предметів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у закладах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загальної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середньої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освіти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 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проєктувати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створювати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спільне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музейно-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освітнє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середовище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  <a:endParaRPr lang="uk-UA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9153" y="2152068"/>
            <a:ext cx="2311872" cy="2311872"/>
          </a:xfrm>
          <a:prstGeom prst="rect">
            <a:avLst/>
          </a:prstGeom>
        </p:spPr>
      </p:pic>
      <p:sp>
        <p:nvSpPr>
          <p:cNvPr id="13" name="Google Shape;137;p7"/>
          <p:cNvSpPr txBox="1">
            <a:spLocks/>
          </p:cNvSpPr>
          <p:nvPr/>
        </p:nvSpPr>
        <p:spPr>
          <a:xfrm>
            <a:off x="188495" y="4582996"/>
            <a:ext cx="2421683" cy="120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Мараховська</a:t>
            </a: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Наталя Владиславівна,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кандидат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педагогічних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наук, доцент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кафедри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романо-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германської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філології</a:t>
            </a:r>
            <a:endParaRPr lang="uk-UA" sz="1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культурології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90F374-965B-447B-ACE1-CA32761C194C}"/>
              </a:ext>
            </a:extLst>
          </p:cNvPr>
          <p:cNvSpPr txBox="1"/>
          <p:nvPr/>
        </p:nvSpPr>
        <p:spPr>
          <a:xfrm>
            <a:off x="2806823" y="1717834"/>
            <a:ext cx="81518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формування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у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здобувачів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усвідомлення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освітнього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потенціалу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музейного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середовища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і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стимулювання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до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його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розкриття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реалізації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в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процесі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навчання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в закладах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загальної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середньої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освіти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.</a:t>
            </a:r>
          </a:p>
        </p:txBody>
      </p:sp>
      <p:sp>
        <p:nvSpPr>
          <p:cNvPr id="19" name="Google Shape;137;p7">
            <a:extLst>
              <a:ext uri="{FF2B5EF4-FFF2-40B4-BE49-F238E27FC236}">
                <a16:creationId xmlns:a16="http://schemas.microsoft.com/office/drawing/2014/main" id="{D47DA8CC-972B-474A-8DB2-54C9F27B9C10}"/>
              </a:ext>
            </a:extLst>
          </p:cNvPr>
          <p:cNvSpPr txBox="1">
            <a:spLocks/>
          </p:cNvSpPr>
          <p:nvPr/>
        </p:nvSpPr>
        <p:spPr>
          <a:xfrm>
            <a:off x="4357396" y="6018835"/>
            <a:ext cx="6823951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7	   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EFA20DA-27C1-4750-A8C4-3F0ADD79183C}"/>
              </a:ext>
            </a:extLst>
          </p:cNvPr>
          <p:cNvSpPr txBox="1"/>
          <p:nvPr/>
        </p:nvSpPr>
        <p:spPr>
          <a:xfrm>
            <a:off x="98297" y="21281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solidFill>
                  <a:srgbClr val="002060"/>
                </a:solidFill>
                <a:latin typeface="Arsenal" panose="02010504060200020004" pitchFamily="50" charset="0"/>
              </a:rPr>
              <a:t>СП «Музейна педагогіка»</a:t>
            </a:r>
            <a:endParaRPr lang="uk-UA" sz="18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4DC045-9238-4BA4-9B24-D469155FC1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153" y="2137041"/>
            <a:ext cx="2311872" cy="2311872"/>
          </a:xfrm>
          <a:prstGeom prst="rect">
            <a:avLst/>
          </a:prstGeom>
        </p:spPr>
      </p:pic>
      <p:sp>
        <p:nvSpPr>
          <p:cNvPr id="23" name="Google Shape;136;p7">
            <a:extLst>
              <a:ext uri="{FF2B5EF4-FFF2-40B4-BE49-F238E27FC236}">
                <a16:creationId xmlns:a16="http://schemas.microsoft.com/office/drawing/2014/main" id="{E13681C3-B5B3-42F8-9359-298ED6645CC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uk-UA" noProof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Музейна дидактика</a:t>
            </a:r>
          </a:p>
        </p:txBody>
      </p:sp>
    </p:spTree>
    <p:extLst>
      <p:ext uri="{BB962C8B-B14F-4D97-AF65-F5344CB8AC3E}">
        <p14:creationId xmlns:p14="http://schemas.microsoft.com/office/powerpoint/2010/main" val="32454754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677779" y="1681245"/>
            <a:ext cx="9509567" cy="83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 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endParaRPr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531111" y="2518610"/>
            <a:ext cx="8597211" cy="3666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</a:t>
            </a:r>
            <a:endParaRPr lang="en-US" sz="16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1. Роль музею в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системі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духовно-морального,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патріотичного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і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громадянського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виховання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учнів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молоді</a:t>
            </a:r>
            <a:endParaRPr lang="ru-RU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2.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Планування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проведення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виховної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роботи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в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закладі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загальної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середньої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освіти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засобами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музею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3.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Організація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шкільного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музею</a:t>
            </a:r>
            <a:endParaRPr lang="uk-UA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навчання: </a:t>
            </a:r>
            <a:endParaRPr lang="ru-RU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знати: 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методи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виховання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форми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виховної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роботи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відповідно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до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профілю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музею; 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способи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організації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пошуково-краєзнавчої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дослідницької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роботи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учнів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на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базі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музею.</a:t>
            </a:r>
            <a:endParaRPr lang="ru-RU" sz="16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вміти: 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проєктувати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організовувати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процес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виховної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роботи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засобами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музею в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закладі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загальної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середньої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освіти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 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залучати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учнів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до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вивчення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охорони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збереження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і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популярізації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пам’яток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культури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  <a:endParaRPr lang="uk-UA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9153" y="2152068"/>
            <a:ext cx="2311872" cy="2311872"/>
          </a:xfrm>
          <a:prstGeom prst="rect">
            <a:avLst/>
          </a:prstGeom>
        </p:spPr>
      </p:pic>
      <p:sp>
        <p:nvSpPr>
          <p:cNvPr id="13" name="Google Shape;137;p7"/>
          <p:cNvSpPr txBox="1">
            <a:spLocks/>
          </p:cNvSpPr>
          <p:nvPr/>
        </p:nvSpPr>
        <p:spPr>
          <a:xfrm>
            <a:off x="188495" y="4582996"/>
            <a:ext cx="2421683" cy="120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Мараховська</a:t>
            </a: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Наталя Владиславівна,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кандидат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педагогічних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наук, доцент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кафедри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романо-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германської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філології</a:t>
            </a:r>
            <a:endParaRPr lang="uk-UA" sz="1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культурології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90F374-965B-447B-ACE1-CA32761C194C}"/>
              </a:ext>
            </a:extLst>
          </p:cNvPr>
          <p:cNvSpPr txBox="1"/>
          <p:nvPr/>
        </p:nvSpPr>
        <p:spPr>
          <a:xfrm>
            <a:off x="2806823" y="1717834"/>
            <a:ext cx="81518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формування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у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здобувачів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усвідомлення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виховного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потенціалу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музейного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середовища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і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стимулювання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до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його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розкриття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реалізації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в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процесі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виховної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роботи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в закладах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загальної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середньої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освіти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.</a:t>
            </a:r>
          </a:p>
        </p:txBody>
      </p:sp>
      <p:sp>
        <p:nvSpPr>
          <p:cNvPr id="19" name="Google Shape;137;p7">
            <a:extLst>
              <a:ext uri="{FF2B5EF4-FFF2-40B4-BE49-F238E27FC236}">
                <a16:creationId xmlns:a16="http://schemas.microsoft.com/office/drawing/2014/main" id="{D47DA8CC-972B-474A-8DB2-54C9F27B9C10}"/>
              </a:ext>
            </a:extLst>
          </p:cNvPr>
          <p:cNvSpPr txBox="1">
            <a:spLocks/>
          </p:cNvSpPr>
          <p:nvPr/>
        </p:nvSpPr>
        <p:spPr>
          <a:xfrm>
            <a:off x="4357396" y="6018835"/>
            <a:ext cx="6823951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7	   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EFA20DA-27C1-4750-A8C4-3F0ADD79183C}"/>
              </a:ext>
            </a:extLst>
          </p:cNvPr>
          <p:cNvSpPr txBox="1"/>
          <p:nvPr/>
        </p:nvSpPr>
        <p:spPr>
          <a:xfrm>
            <a:off x="98297" y="21281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solidFill>
                  <a:srgbClr val="002060"/>
                </a:solidFill>
                <a:latin typeface="Arsenal" panose="02010504060200020004" pitchFamily="50" charset="0"/>
              </a:rPr>
              <a:t>СП «Музейна педагогіка»</a:t>
            </a:r>
            <a:endParaRPr lang="uk-UA" sz="18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4DC045-9238-4BA4-9B24-D469155FC1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153" y="2137041"/>
            <a:ext cx="2311872" cy="2311872"/>
          </a:xfrm>
          <a:prstGeom prst="rect">
            <a:avLst/>
          </a:prstGeom>
        </p:spPr>
      </p:pic>
      <p:sp>
        <p:nvSpPr>
          <p:cNvPr id="18" name="Google Shape;136;p7">
            <a:extLst>
              <a:ext uri="{FF2B5EF4-FFF2-40B4-BE49-F238E27FC236}">
                <a16:creationId xmlns:a16="http://schemas.microsoft.com/office/drawing/2014/main" id="{F29F8A26-7EFB-48AD-90FF-25A389B635D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445339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ru-RU" noProof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Методика виховання засобами музею</a:t>
            </a:r>
            <a:endParaRPr lang="ru-RU"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11179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677779" y="1681245"/>
            <a:ext cx="9509567" cy="83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 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endParaRPr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531111" y="2518610"/>
            <a:ext cx="8597211" cy="3666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</a:t>
            </a:r>
            <a:endParaRPr lang="en-US" sz="16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1.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Теоретичні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засади арт-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педагогіки</a:t>
            </a:r>
            <a:endParaRPr lang="ru-RU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2.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Формування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творчої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особистості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учня</a:t>
            </a:r>
            <a:endParaRPr lang="ru-RU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3. Методика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викладання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навчальних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предметів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засобами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арт-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педагогіки</a:t>
            </a:r>
            <a:endParaRPr lang="uk-UA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навчання: </a:t>
            </a:r>
            <a:endParaRPr lang="ru-RU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знати: 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категоріально-поняттєвий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апарат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арт-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педагогіки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особливості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формування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творчої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особистості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  <a:endParaRPr lang="uk-UA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вміти: 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застосовувати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принципи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методи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прийоми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засоби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форми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арт-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педагогіки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 в 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освітньому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процесі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 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створювати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умови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для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формування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творчої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особистості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учня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9153" y="2152068"/>
            <a:ext cx="2311872" cy="2311872"/>
          </a:xfrm>
          <a:prstGeom prst="rect">
            <a:avLst/>
          </a:prstGeom>
        </p:spPr>
      </p:pic>
      <p:sp>
        <p:nvSpPr>
          <p:cNvPr id="13" name="Google Shape;137;p7"/>
          <p:cNvSpPr txBox="1">
            <a:spLocks/>
          </p:cNvSpPr>
          <p:nvPr/>
        </p:nvSpPr>
        <p:spPr>
          <a:xfrm>
            <a:off x="188495" y="4582996"/>
            <a:ext cx="2421683" cy="120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Мараховська</a:t>
            </a: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Наталя Владиславівна,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кандидат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педагогічних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наук, доцент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кафедри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романо-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германської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філології</a:t>
            </a:r>
            <a:endParaRPr lang="uk-UA" sz="1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культурології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90F374-965B-447B-ACE1-CA32761C194C}"/>
              </a:ext>
            </a:extLst>
          </p:cNvPr>
          <p:cNvSpPr txBox="1"/>
          <p:nvPr/>
        </p:nvSpPr>
        <p:spPr>
          <a:xfrm>
            <a:off x="2806823" y="1717834"/>
            <a:ext cx="8151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пізнання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здобувачами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закономірностей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арт-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педагогічної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діяльності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опанування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арт-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методів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з метою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формування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творчої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особистості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учня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.</a:t>
            </a:r>
          </a:p>
        </p:txBody>
      </p:sp>
      <p:sp>
        <p:nvSpPr>
          <p:cNvPr id="19" name="Google Shape;137;p7">
            <a:extLst>
              <a:ext uri="{FF2B5EF4-FFF2-40B4-BE49-F238E27FC236}">
                <a16:creationId xmlns:a16="http://schemas.microsoft.com/office/drawing/2014/main" id="{D47DA8CC-972B-474A-8DB2-54C9F27B9C10}"/>
              </a:ext>
            </a:extLst>
          </p:cNvPr>
          <p:cNvSpPr txBox="1">
            <a:spLocks/>
          </p:cNvSpPr>
          <p:nvPr/>
        </p:nvSpPr>
        <p:spPr>
          <a:xfrm>
            <a:off x="4357396" y="6018835"/>
            <a:ext cx="6823951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7	   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EFA20DA-27C1-4750-A8C4-3F0ADD79183C}"/>
              </a:ext>
            </a:extLst>
          </p:cNvPr>
          <p:cNvSpPr txBox="1"/>
          <p:nvPr/>
        </p:nvSpPr>
        <p:spPr>
          <a:xfrm>
            <a:off x="98297" y="21281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solidFill>
                  <a:srgbClr val="002060"/>
                </a:solidFill>
                <a:latin typeface="Arsenal" panose="02010504060200020004" pitchFamily="50" charset="0"/>
              </a:rPr>
              <a:t>СП «Музейна педагогіка»</a:t>
            </a:r>
            <a:endParaRPr lang="uk-UA" sz="18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4DC045-9238-4BA4-9B24-D469155FC1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153" y="2137041"/>
            <a:ext cx="2311872" cy="2311872"/>
          </a:xfrm>
          <a:prstGeom prst="rect">
            <a:avLst/>
          </a:prstGeom>
        </p:spPr>
      </p:pic>
      <p:sp>
        <p:nvSpPr>
          <p:cNvPr id="23" name="Google Shape;136;p7">
            <a:extLst>
              <a:ext uri="{FF2B5EF4-FFF2-40B4-BE49-F238E27FC236}">
                <a16:creationId xmlns:a16="http://schemas.microsoft.com/office/drawing/2014/main" id="{E13681C3-B5B3-42F8-9359-298ED6645CC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uk-UA" noProof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/>
            </a:r>
            <a:br>
              <a:rPr lang="uk-UA" noProof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</a:br>
            <a:r>
              <a:rPr lang="uk-UA" noProof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Арт- педагогіка</a:t>
            </a:r>
          </a:p>
        </p:txBody>
      </p:sp>
    </p:spTree>
    <p:extLst>
      <p:ext uri="{BB962C8B-B14F-4D97-AF65-F5344CB8AC3E}">
        <p14:creationId xmlns:p14="http://schemas.microsoft.com/office/powerpoint/2010/main" val="9722445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677779" y="1681245"/>
            <a:ext cx="9509567" cy="83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 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endParaRPr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531111" y="2518610"/>
            <a:ext cx="8597211" cy="3666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</a:t>
            </a:r>
            <a:endParaRPr lang="en-US" sz="16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1.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Особливості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підготовки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проведення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інтегрованих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уроків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позакласних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заходів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на засадах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музейної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педагогіки</a:t>
            </a:r>
            <a:endParaRPr lang="ru-RU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2.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Навчально-методичне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забезпечення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освітнього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процесу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Музейні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експонати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як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засоби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навчання</a:t>
            </a:r>
            <a:endParaRPr lang="uk-UA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навчання: </a:t>
            </a:r>
            <a:endParaRPr lang="ru-RU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знати: 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методики та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методи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навчання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виховання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школярів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засобами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музейної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педагогіки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можливостей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і умов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їхнього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застосування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для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підвищення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ефективності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освітнього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процесу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  <a:endParaRPr lang="uk-UA" sz="16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вміти: 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узагальнювати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власний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педагогічний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досвід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реалізовувати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його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у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формі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розробок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навчальних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матеріалів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для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учнів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системи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уроків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методичних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рекомендацій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щодо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практики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використання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певних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методичних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прийомів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організації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видів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навчальної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виховної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діяльності</a:t>
            </a:r>
            <a:r>
              <a:rPr lang="ru-RU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9153" y="2152068"/>
            <a:ext cx="2311872" cy="2311872"/>
          </a:xfrm>
          <a:prstGeom prst="rect">
            <a:avLst/>
          </a:prstGeom>
        </p:spPr>
      </p:pic>
      <p:sp>
        <p:nvSpPr>
          <p:cNvPr id="13" name="Google Shape;137;p7"/>
          <p:cNvSpPr txBox="1">
            <a:spLocks/>
          </p:cNvSpPr>
          <p:nvPr/>
        </p:nvSpPr>
        <p:spPr>
          <a:xfrm>
            <a:off x="188495" y="4582996"/>
            <a:ext cx="2421683" cy="120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Мараховська</a:t>
            </a: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Наталя Владиславівна,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кандидат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педагогічних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наук, доцент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кафедри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романо-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германської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філології</a:t>
            </a:r>
            <a:endParaRPr lang="uk-UA" sz="1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культурології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90F374-965B-447B-ACE1-CA32761C194C}"/>
              </a:ext>
            </a:extLst>
          </p:cNvPr>
          <p:cNvSpPr txBox="1"/>
          <p:nvPr/>
        </p:nvSpPr>
        <p:spPr>
          <a:xfrm>
            <a:off x="2806823" y="1717834"/>
            <a:ext cx="8151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набуття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здобувачами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вищої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освіти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практичного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досвіду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організації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інтегрованого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освітнього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процесу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на засадах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музейної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 </a:t>
            </a:r>
            <a:r>
              <a:rPr lang="ru-RU" sz="1600" dirty="0" err="1">
                <a:solidFill>
                  <a:srgbClr val="003480"/>
                </a:solidFill>
                <a:latin typeface="Arsenal" panose="02010504060200020004" pitchFamily="50" charset="0"/>
              </a:rPr>
              <a:t>педагогіки</a:t>
            </a:r>
            <a:r>
              <a:rPr lang="ru-RU" sz="1600" dirty="0">
                <a:solidFill>
                  <a:srgbClr val="003480"/>
                </a:solidFill>
                <a:latin typeface="Arsenal" panose="02010504060200020004" pitchFamily="50" charset="0"/>
              </a:rPr>
              <a:t>.</a:t>
            </a:r>
          </a:p>
        </p:txBody>
      </p:sp>
      <p:sp>
        <p:nvSpPr>
          <p:cNvPr id="19" name="Google Shape;137;p7">
            <a:extLst>
              <a:ext uri="{FF2B5EF4-FFF2-40B4-BE49-F238E27FC236}">
                <a16:creationId xmlns:a16="http://schemas.microsoft.com/office/drawing/2014/main" id="{D47DA8CC-972B-474A-8DB2-54C9F27B9C10}"/>
              </a:ext>
            </a:extLst>
          </p:cNvPr>
          <p:cNvSpPr txBox="1">
            <a:spLocks/>
          </p:cNvSpPr>
          <p:nvPr/>
        </p:nvSpPr>
        <p:spPr>
          <a:xfrm>
            <a:off x="4357396" y="6018835"/>
            <a:ext cx="6823951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8	   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EFA20DA-27C1-4750-A8C4-3F0ADD79183C}"/>
              </a:ext>
            </a:extLst>
          </p:cNvPr>
          <p:cNvSpPr txBox="1"/>
          <p:nvPr/>
        </p:nvSpPr>
        <p:spPr>
          <a:xfrm>
            <a:off x="98297" y="21281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solidFill>
                  <a:srgbClr val="002060"/>
                </a:solidFill>
                <a:latin typeface="Arsenal" panose="02010504060200020004" pitchFamily="50" charset="0"/>
              </a:rPr>
              <a:t>СП «Музейна педагогіка»</a:t>
            </a:r>
            <a:endParaRPr lang="uk-UA" sz="18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4DC045-9238-4BA4-9B24-D469155FC1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153" y="2137041"/>
            <a:ext cx="2311872" cy="2311872"/>
          </a:xfrm>
          <a:prstGeom prst="rect">
            <a:avLst/>
          </a:prstGeom>
        </p:spPr>
      </p:pic>
      <p:sp>
        <p:nvSpPr>
          <p:cNvPr id="23" name="Google Shape;136;p7">
            <a:extLst>
              <a:ext uri="{FF2B5EF4-FFF2-40B4-BE49-F238E27FC236}">
                <a16:creationId xmlns:a16="http://schemas.microsoft.com/office/drawing/2014/main" id="{E13681C3-B5B3-42F8-9359-298ED6645CC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uk-UA" noProof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/>
            </a:r>
            <a:br>
              <a:rPr lang="uk-UA" noProof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</a:br>
            <a:r>
              <a:rPr lang="uk-UA" noProof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Педагогічний практикум</a:t>
            </a:r>
          </a:p>
        </p:txBody>
      </p:sp>
    </p:spTree>
    <p:extLst>
      <p:ext uri="{BB962C8B-B14F-4D97-AF65-F5344CB8AC3E}">
        <p14:creationId xmlns:p14="http://schemas.microsoft.com/office/powerpoint/2010/main" val="34237718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1227232" y="1002575"/>
            <a:ext cx="9565433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>
              <a:buClr>
                <a:srgbClr val="003480"/>
              </a:buClr>
              <a:buSzPts val="4400"/>
            </a:pPr>
            <a:r>
              <a:rPr lang="uk-UA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Сертифікатна програма «Викладання української мови як іноземної</a:t>
            </a: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»</a:t>
            </a:r>
            <a:b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</a:b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/>
            </a:r>
            <a:b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</a:b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   </a:t>
            </a:r>
            <a:endParaRPr sz="4000"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933230" y="2912562"/>
            <a:ext cx="8598811" cy="3364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Програма передбачає вибіркові освітні компоненти: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/>
            </a:r>
            <a:b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</a:b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1. </a:t>
            </a:r>
            <a:r>
              <a:rPr lang="uk-UA" sz="24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Malgun Gothic" panose="020B0503020000020004" pitchFamily="34" charset="-127"/>
              </a:rPr>
              <a:t>Правописний практикум з української мови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Arsenal" panose="020B0604020202020204" charset="-52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2. </a:t>
            </a:r>
            <a:r>
              <a:rPr lang="uk-UA" sz="24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Malgun Gothic" panose="020B0503020000020004" pitchFamily="34" charset="-127"/>
              </a:rPr>
              <a:t>Розвиток зв’язного мовлення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Arsenal" panose="020B0604020202020204" charset="-52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3. </a:t>
            </a:r>
            <a:r>
              <a:rPr lang="uk-UA" sz="24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Malgun Gothic" panose="020B0503020000020004" pitchFamily="34" charset="-127"/>
              </a:rPr>
              <a:t>Корпусна лінгвістика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Malgun Gothic" panose="020B0503020000020004" pitchFamily="34" charset="-127"/>
                <a:cs typeface="Arsenal"/>
                <a:sym typeface="Arsenal"/>
              </a:rPr>
              <a:t>4. </a:t>
            </a:r>
            <a:r>
              <a:rPr lang="uk-UA" sz="24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Malgun Gothic" panose="020B0503020000020004" pitchFamily="34" charset="-127"/>
              </a:rPr>
              <a:t>Методика навчання української мови як іноземної </a:t>
            </a:r>
            <a:endParaRPr lang="uk-UA" sz="2400" dirty="0">
              <a:solidFill>
                <a:schemeClr val="accent1">
                  <a:lumMod val="75000"/>
                </a:schemeClr>
              </a:solidFill>
              <a:latin typeface="Arsenal" panose="020B0604020202020204" charset="-52"/>
              <a:ea typeface="Malgun Gothic" panose="020B0503020000020004" pitchFamily="34" charset="-127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Malgun Gothic" panose="020B0503020000020004" pitchFamily="34" charset="-127"/>
                <a:cs typeface="Arsenal"/>
                <a:sym typeface="Arsenal"/>
              </a:rPr>
              <a:t>5. </a:t>
            </a:r>
            <a:r>
              <a:rPr lang="uk-UA" sz="24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Malgun Gothic" panose="020B0503020000020004" pitchFamily="34" charset="-127"/>
              </a:rPr>
              <a:t>Лінгвокраїнознавство (українська мова)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Malgun Gothic" panose="020B0503020000020004" pitchFamily="34" charset="-127"/>
                <a:cs typeface="Arsenal"/>
                <a:sym typeface="Arsenal"/>
              </a:rPr>
              <a:t>6.</a:t>
            </a:r>
            <a:r>
              <a:rPr lang="uk-UA" sz="2400" b="1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Malgun Gothic" panose="020B0503020000020004" pitchFamily="34" charset="-127"/>
                <a:cs typeface="Arsenal"/>
                <a:sym typeface="Arsenal"/>
              </a:rPr>
              <a:t> </a:t>
            </a:r>
            <a:r>
              <a:rPr lang="uk-UA" sz="24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Malgun Gothic" panose="020B0503020000020004" pitchFamily="34" charset="-127"/>
              </a:rPr>
              <a:t>Онлайн-технології викладання української мови як іноземної</a:t>
            </a:r>
            <a:endParaRPr lang="uk-UA" sz="2400" b="1" dirty="0">
              <a:solidFill>
                <a:schemeClr val="accent1">
                  <a:lumMod val="75000"/>
                </a:schemeClr>
              </a:solidFill>
              <a:latin typeface="Arsenal" panose="020B0604020202020204" charset="-52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357396" y="6018835"/>
            <a:ext cx="6823951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3,4,5,6,7,8       Форма контролю: заліки, екзамен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900\30</a:t>
            </a:r>
          </a:p>
        </p:txBody>
      </p:sp>
      <p:sp>
        <p:nvSpPr>
          <p:cNvPr id="13" name="Google Shape;137;p7"/>
          <p:cNvSpPr txBox="1">
            <a:spLocks/>
          </p:cNvSpPr>
          <p:nvPr/>
        </p:nvSpPr>
        <p:spPr>
          <a:xfrm>
            <a:off x="364005" y="4810630"/>
            <a:ext cx="2421683" cy="120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КЕРІВНИК ПРОГРАМИ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Євмененко Олена Валеріївна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доцент кафедри української філології, </a:t>
            </a:r>
            <a:r>
              <a:rPr lang="uk-UA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к.філол.наук</a:t>
            </a:r>
            <a:endParaRPr lang="uk-UA" sz="1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української філології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64190" y="2791726"/>
            <a:ext cx="1670290" cy="1786283"/>
          </a:xfrm>
          <a:prstGeom prst="rect">
            <a:avLst/>
          </a:prstGeom>
        </p:spPr>
      </p:pic>
      <p:sp>
        <p:nvSpPr>
          <p:cNvPr id="14" name="Google Shape;137;p7"/>
          <p:cNvSpPr txBox="1">
            <a:spLocks/>
          </p:cNvSpPr>
          <p:nvPr/>
        </p:nvSpPr>
        <p:spPr>
          <a:xfrm>
            <a:off x="1399335" y="1868042"/>
            <a:ext cx="9000809" cy="807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Кваліфікація: Викладач української мови як іноземної</a:t>
            </a:r>
          </a:p>
        </p:txBody>
      </p:sp>
    </p:spTree>
    <p:extLst>
      <p:ext uri="{BB962C8B-B14F-4D97-AF65-F5344CB8AC3E}">
        <p14:creationId xmlns:p14="http://schemas.microsoft.com/office/powerpoint/2010/main" val="15224918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28962" y="738319"/>
            <a:ext cx="9766766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>
              <a:buClr>
                <a:srgbClr val="003480"/>
              </a:buClr>
              <a:buSzPts val="4400"/>
            </a:pPr>
            <a:r>
              <a:rPr lang="uk-UA" sz="4400" dirty="0">
                <a:solidFill>
                  <a:schemeClr val="accent1">
                    <a:lumMod val="75000"/>
                  </a:schemeClr>
                </a:solidFill>
                <a:effectLst/>
                <a:latin typeface="Mariupol Strong" panose="02010B00020201010004"/>
                <a:ea typeface="Malgun Gothic" panose="020B0503020000020004" pitchFamily="34" charset="-127"/>
              </a:rPr>
              <a:t>Правописний практикум з української мови</a:t>
            </a:r>
            <a:endParaRPr dirty="0">
              <a:latin typeface="Mariupol Strong" panose="02010B00020201010004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3281652" y="1968778"/>
            <a:ext cx="7796948" cy="1864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just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uk-UA" sz="3200" b="1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Метою курсу є</a:t>
            </a:r>
            <a:r>
              <a:rPr lang="uk-UA" sz="32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 </a:t>
            </a:r>
            <a:r>
              <a:rPr lang="uk-UA" sz="24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Times New Roman" panose="02020603050405020304" pitchFamily="18" charset="0"/>
              </a:rPr>
              <a:t>ознайомлення здобувачів вищої освіти з основними поняттями і термінами української орфографії та пунктуації, зі специфікою змін у новій редакції Українського правопису (2019); опанування методики вивчення українського правопису в закладах освіти.</a:t>
            </a:r>
            <a:endParaRPr lang="uk-UA" sz="3200" dirty="0">
              <a:solidFill>
                <a:schemeClr val="accent1">
                  <a:lumMod val="75000"/>
                </a:schemeClr>
              </a:solidFill>
              <a:latin typeface="Arsenal" panose="020B0604020202020204" charset="-52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3285850" y="3649711"/>
            <a:ext cx="8597211" cy="339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</a:t>
            </a:r>
            <a:b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</a:b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1. </a:t>
            </a:r>
            <a:r>
              <a:rPr lang="uk-UA" sz="24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Times New Roman" panose="02020603050405020304" pitchFamily="18" charset="0"/>
              </a:rPr>
              <a:t>Українська орфографія та методика її викладання</a:t>
            </a:r>
            <a:endParaRPr lang="uk-UA" sz="2400" dirty="0">
              <a:solidFill>
                <a:schemeClr val="accent1">
                  <a:lumMod val="75000"/>
                </a:schemeClr>
              </a:solidFill>
              <a:latin typeface="Arsenal" panose="020B0604020202020204" charset="-52"/>
              <a:ea typeface="Arsenal"/>
              <a:cs typeface="Arsenal"/>
              <a:sym typeface="Arsenal"/>
            </a:endParaRPr>
          </a:p>
          <a:p>
            <a:pPr marL="0" indent="0">
              <a:buSzPts val="2800"/>
              <a:buNone/>
            </a:pPr>
            <a:r>
              <a:rPr lang="uk-UA" sz="24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2. </a:t>
            </a:r>
            <a:r>
              <a:rPr lang="uk-UA" sz="24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Times New Roman" panose="02020603050405020304" pitchFamily="18" charset="0"/>
              </a:rPr>
              <a:t>Українська пунктуація та методика її викладання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Arsenal" panose="020B0604020202020204" charset="-52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320073" y="6018835"/>
            <a:ext cx="6861274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3,4       Форма контролю: екзамен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210\7</a:t>
            </a:r>
          </a:p>
        </p:txBody>
      </p:sp>
      <p:sp>
        <p:nvSpPr>
          <p:cNvPr id="13" name="Google Shape;137;p7"/>
          <p:cNvSpPr txBox="1">
            <a:spLocks/>
          </p:cNvSpPr>
          <p:nvPr/>
        </p:nvSpPr>
        <p:spPr>
          <a:xfrm>
            <a:off x="553512" y="4032867"/>
            <a:ext cx="2478687" cy="89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Дворянкін</a:t>
            </a: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Віктор Олександрович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доцент кафедри української філології, </a:t>
            </a:r>
            <a:r>
              <a:rPr lang="uk-UA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к.філол.наук</a:t>
            </a:r>
            <a:endParaRPr lang="uk-UA" sz="1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української філології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rcRect t="2463" b="2463"/>
          <a:stretch/>
        </p:blipFill>
        <p:spPr>
          <a:xfrm>
            <a:off x="665898" y="1931086"/>
            <a:ext cx="1954054" cy="1940355"/>
          </a:xfrm>
          <a:prstGeom prst="ellipse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18F336E-B711-4813-BFAE-0891E1095600}"/>
              </a:ext>
            </a:extLst>
          </p:cNvPr>
          <p:cNvSpPr txBox="1"/>
          <p:nvPr/>
        </p:nvSpPr>
        <p:spPr>
          <a:xfrm>
            <a:off x="98297" y="21281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solidFill>
                  <a:srgbClr val="002060"/>
                </a:solidFill>
                <a:latin typeface="Arsenal" panose="02010504060200020004" pitchFamily="50" charset="0"/>
              </a:rPr>
              <a:t>СП «Викладання української мови як іноземної»</a:t>
            </a:r>
            <a:endParaRPr lang="uk-UA" sz="1800" dirty="0"/>
          </a:p>
        </p:txBody>
      </p:sp>
    </p:spTree>
    <p:extLst>
      <p:ext uri="{BB962C8B-B14F-4D97-AF65-F5344CB8AC3E}">
        <p14:creationId xmlns:p14="http://schemas.microsoft.com/office/powerpoint/2010/main" val="33547505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68205" y="737171"/>
            <a:ext cx="9694529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>
              <a:buClr>
                <a:srgbClr val="003480"/>
              </a:buClr>
              <a:buSzPts val="4400"/>
            </a:pPr>
            <a:r>
              <a:rPr lang="uk-UA" sz="4400" dirty="0">
                <a:solidFill>
                  <a:schemeClr val="accent1">
                    <a:lumMod val="75000"/>
                  </a:schemeClr>
                </a:solidFill>
                <a:effectLst/>
                <a:latin typeface="Mariupol Strong" panose="02010B00020201010004"/>
                <a:ea typeface="Malgun Gothic" panose="020B0503020000020004" pitchFamily="34" charset="-127"/>
              </a:rPr>
              <a:t>Правописний практикум з української мови</a:t>
            </a:r>
            <a:endParaRPr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868205" y="2025624"/>
            <a:ext cx="9984026" cy="3525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навчання: </a:t>
            </a:r>
            <a:b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</a:b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 знати:</a:t>
            </a:r>
          </a:p>
          <a:p>
            <a:pPr marL="342900" algn="just">
              <a:lnSpc>
                <a:spcPct val="120000"/>
              </a:lnSpc>
              <a:spcBef>
                <a:spcPts val="0"/>
              </a:spcBef>
              <a:buSzPts val="2800"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основні поняття й терміни української орфографії та пунктуації;</a:t>
            </a:r>
          </a:p>
          <a:p>
            <a:pPr marL="342900" algn="just">
              <a:lnSpc>
                <a:spcPct val="120000"/>
              </a:lnSpc>
              <a:spcBef>
                <a:spcPts val="0"/>
              </a:spcBef>
              <a:buSzPts val="2800"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правила написання слів та вживання розділових знаків в українській мові;</a:t>
            </a:r>
          </a:p>
          <a:p>
            <a:pPr marL="342900" algn="just">
              <a:lnSpc>
                <a:spcPct val="120000"/>
              </a:lnSpc>
              <a:spcBef>
                <a:spcPts val="0"/>
              </a:spcBef>
              <a:buSzPts val="2800"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зміни в Українському правописі – 2019;</a:t>
            </a:r>
          </a:p>
          <a:p>
            <a:pPr marL="342900" algn="just">
              <a:lnSpc>
                <a:spcPct val="120000"/>
              </a:lnSpc>
              <a:spcBef>
                <a:spcPts val="0"/>
              </a:spcBef>
              <a:buSzPts val="2800"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методику засвоєння студентами (учнями) відповідного програмового матеріалу (розділи «Українська орфографія», «Українська пунктуація»).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 </a:t>
            </a: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вміти:</a:t>
            </a:r>
          </a:p>
          <a:p>
            <a:pPr marL="342900" algn="just">
              <a:lnSpc>
                <a:spcPct val="120000"/>
              </a:lnSpc>
              <a:spcBef>
                <a:spcPts val="0"/>
              </a:spcBef>
              <a:buSzPts val="2800"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аналізувати й тлумачити основні поняття й терміни української орфографії та пунктуації;</a:t>
            </a:r>
          </a:p>
          <a:p>
            <a:pPr marL="342900" algn="just">
              <a:lnSpc>
                <a:spcPct val="120000"/>
              </a:lnSpc>
              <a:spcBef>
                <a:spcPts val="0"/>
              </a:spcBef>
              <a:buSzPts val="2800"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правильно застосовувати принципи української орфографії та пунктуації;</a:t>
            </a:r>
          </a:p>
          <a:p>
            <a:pPr marL="342900" algn="just">
              <a:lnSpc>
                <a:spcPct val="120000"/>
              </a:lnSpc>
              <a:spcBef>
                <a:spcPts val="0"/>
              </a:spcBef>
              <a:buSzPts val="2800"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чітко пояснювати зміни в Українському правописі – 2019, подавати необхідні лінгвістичні коментарі;</a:t>
            </a:r>
          </a:p>
          <a:p>
            <a:pPr marL="342900" algn="just">
              <a:lnSpc>
                <a:spcPct val="120000"/>
              </a:lnSpc>
              <a:spcBef>
                <a:spcPts val="0"/>
              </a:spcBef>
              <a:buSzPts val="2800"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активно використовувати методику навчання української орфографії та пунктуації в загальноосвітній та вищій школі. </a:t>
            </a: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376057" y="6018835"/>
            <a:ext cx="6805290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3,4       Форма контролю: </a:t>
            </a:r>
            <a:r>
              <a:rPr lang="ru-RU" sz="2400" dirty="0" err="1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екзамен</a:t>
            </a:r>
            <a:endParaRPr lang="ru-RU" sz="2400" dirty="0">
              <a:solidFill>
                <a:schemeClr val="bg1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400" dirty="0" err="1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</a:t>
            </a:r>
            <a:r>
              <a:rPr lang="ru-RU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 годин\</a:t>
            </a:r>
            <a:r>
              <a:rPr lang="ru-RU" sz="2400" dirty="0" err="1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кредитів</a:t>
            </a:r>
            <a:r>
              <a:rPr lang="ru-RU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:  210\7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української філології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32FAB0-78AB-4EB4-BDCC-CD2B0771B63D}"/>
              </a:ext>
            </a:extLst>
          </p:cNvPr>
          <p:cNvSpPr txBox="1"/>
          <p:nvPr/>
        </p:nvSpPr>
        <p:spPr>
          <a:xfrm>
            <a:off x="98297" y="21281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solidFill>
                  <a:srgbClr val="002060"/>
                </a:solidFill>
                <a:latin typeface="Arsenal" panose="02010504060200020004" pitchFamily="50" charset="0"/>
              </a:rPr>
              <a:t>СП «Викладання української мови як іноземної»</a:t>
            </a:r>
            <a:endParaRPr lang="uk-UA" sz="1800" dirty="0"/>
          </a:p>
        </p:txBody>
      </p:sp>
    </p:spTree>
    <p:extLst>
      <p:ext uri="{BB962C8B-B14F-4D97-AF65-F5344CB8AC3E}">
        <p14:creationId xmlns:p14="http://schemas.microsoft.com/office/powerpoint/2010/main" val="19983214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28962" y="738319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003480"/>
              </a:buClr>
              <a:buSzPts val="4400"/>
            </a:pPr>
            <a:r>
              <a:rPr lang="uk-UA" sz="4400" dirty="0">
                <a:solidFill>
                  <a:schemeClr val="accent1">
                    <a:lumMod val="75000"/>
                  </a:schemeClr>
                </a:solidFill>
                <a:effectLst/>
                <a:latin typeface="Mariupol Strong" panose="02010B00020201010004"/>
                <a:ea typeface="Malgun Gothic" panose="020B0503020000020004" pitchFamily="34" charset="-127"/>
              </a:rPr>
              <a:t>Розвиток зв’язного мовлення</a:t>
            </a:r>
            <a:endParaRPr dirty="0">
              <a:latin typeface="Mariupol Strong" panose="02010B00020201010004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3320893" y="1784741"/>
            <a:ext cx="7796948" cy="1864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Метою курсу є</a:t>
            </a:r>
            <a:r>
              <a:rPr lang="uk-UA" sz="24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 </a:t>
            </a:r>
            <a:r>
              <a:rPr lang="uk-UA" sz="24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Times New Roman" panose="02020603050405020304" pitchFamily="18" charset="0"/>
              </a:rPr>
              <a:t>ознайомити здобувачів вищої освіти з механізмами мовленнєвої діяльності, особливостями розвитку мовлення у процесі нормального та аномального онтогенезу.</a:t>
            </a:r>
            <a:endParaRPr lang="uk-UA" sz="2400" dirty="0">
              <a:solidFill>
                <a:schemeClr val="accent1">
                  <a:lumMod val="75000"/>
                </a:schemeClr>
              </a:solidFill>
              <a:latin typeface="Arsenal" panose="020B0604020202020204" charset="-52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3285850" y="3649711"/>
            <a:ext cx="8597211" cy="339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70000"/>
              </a:lnSpc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Змістовні модулі:</a:t>
            </a:r>
          </a:p>
          <a:p>
            <a:pPr marL="0" indent="0">
              <a:lnSpc>
                <a:spcPct val="70000"/>
              </a:lnSpc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/>
            </a:r>
            <a:br>
              <a:rPr lang="uk-UA" sz="2400" b="1" dirty="0">
                <a:solidFill>
                  <a:srgbClr val="00348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</a:b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1. </a:t>
            </a:r>
            <a:r>
              <a:rPr lang="uk-UA" sz="24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Times New Roman" panose="02020603050405020304" pitchFamily="18" charset="0"/>
              </a:rPr>
              <a:t>Визначення мовлення. Види мовлення</a:t>
            </a:r>
          </a:p>
          <a:p>
            <a:pPr marL="0" indent="0">
              <a:lnSpc>
                <a:spcPct val="70000"/>
              </a:lnSpc>
              <a:buSzPts val="2800"/>
              <a:buNone/>
            </a:pPr>
            <a:r>
              <a:rPr lang="uk-UA" sz="24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2. Експресивне усне мовлення</a:t>
            </a:r>
          </a:p>
          <a:p>
            <a:pPr marL="0" indent="0">
              <a:lnSpc>
                <a:spcPct val="70000"/>
              </a:lnSpc>
              <a:buSzPts val="2800"/>
              <a:buNone/>
            </a:pPr>
            <a:r>
              <a:rPr lang="uk-UA" sz="24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uk-UA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Імпресивне</a:t>
            </a:r>
            <a:r>
              <a:rPr lang="uk-UA" sz="24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усне мовлення</a:t>
            </a:r>
          </a:p>
          <a:p>
            <a:pPr marL="0" indent="0">
              <a:lnSpc>
                <a:spcPct val="70000"/>
              </a:lnSpc>
              <a:buSzPts val="2800"/>
              <a:buNone/>
            </a:pPr>
            <a:r>
              <a:rPr lang="uk-UA" sz="24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4. Практикум з навчання зв’язного мовлення </a:t>
            </a:r>
          </a:p>
          <a:p>
            <a:pPr marL="0" indent="0">
              <a:lnSpc>
                <a:spcPct val="70000"/>
              </a:lnSpc>
              <a:buSzPts val="2800"/>
              <a:buNone/>
            </a:pPr>
            <a:endParaRPr lang="uk-UA" sz="2400" b="1" dirty="0">
              <a:solidFill>
                <a:schemeClr val="accent1">
                  <a:lumMod val="75000"/>
                </a:schemeClr>
              </a:solidFill>
              <a:latin typeface="Arsenal" panose="020B0604020202020204" charset="-52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320073" y="6018835"/>
            <a:ext cx="6861274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5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13" name="Google Shape;137;p7"/>
          <p:cNvSpPr txBox="1">
            <a:spLocks/>
          </p:cNvSpPr>
          <p:nvPr/>
        </p:nvSpPr>
        <p:spPr>
          <a:xfrm>
            <a:off x="498224" y="4032867"/>
            <a:ext cx="2478687" cy="958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Коновалова Марія Михайлівна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доцент кафедри української філології, </a:t>
            </a:r>
            <a:r>
              <a:rPr lang="uk-UA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к.філол.наук</a:t>
            </a:r>
            <a:endParaRPr lang="uk-UA" sz="1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української філології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rcRect t="2547" b="2547"/>
          <a:stretch/>
        </p:blipFill>
        <p:spPr>
          <a:xfrm>
            <a:off x="665898" y="1931086"/>
            <a:ext cx="1954054" cy="1940355"/>
          </a:xfrm>
          <a:prstGeom prst="ellipse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18F336E-B711-4813-BFAE-0891E1095600}"/>
              </a:ext>
            </a:extLst>
          </p:cNvPr>
          <p:cNvSpPr txBox="1"/>
          <p:nvPr/>
        </p:nvSpPr>
        <p:spPr>
          <a:xfrm>
            <a:off x="98297" y="21281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solidFill>
                  <a:srgbClr val="002060"/>
                </a:solidFill>
                <a:latin typeface="Arsenal" panose="02010504060200020004" pitchFamily="50" charset="0"/>
              </a:rPr>
              <a:t>СП «Викладання української мови як іноземної»</a:t>
            </a:r>
            <a:endParaRPr lang="uk-UA" sz="1800" dirty="0"/>
          </a:p>
        </p:txBody>
      </p:sp>
    </p:spTree>
    <p:extLst>
      <p:ext uri="{BB962C8B-B14F-4D97-AF65-F5344CB8AC3E}">
        <p14:creationId xmlns:p14="http://schemas.microsoft.com/office/powerpoint/2010/main" val="19242613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68205" y="737171"/>
            <a:ext cx="9509567" cy="863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003480"/>
              </a:buClr>
              <a:buSzPts val="4400"/>
            </a:pPr>
            <a:r>
              <a:rPr lang="uk-UA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Розвиток зв’язного мовлення</a:t>
            </a:r>
            <a:endParaRPr lang="uk-UA"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868205" y="1696826"/>
            <a:ext cx="9984026" cy="3854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навчання: </a:t>
            </a:r>
            <a:b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</a:b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 знати:</a:t>
            </a:r>
          </a:p>
          <a:p>
            <a:pPr marL="342900">
              <a:spcBef>
                <a:spcPts val="0"/>
              </a:spcBef>
              <a:buSzPts val="2800"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державну мову на високому рівні, говорити правильно, красиво, </a:t>
            </a:r>
            <a:r>
              <a:rPr lang="uk-UA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логічно</a:t>
            </a: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marL="342900">
              <a:spcBef>
                <a:spcPts val="0"/>
              </a:spcBef>
              <a:buSzPts val="2800"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всі види мовленнєвої діяльності: усної і писемної, діалогічної і монологічної, </a:t>
            </a:r>
            <a:r>
              <a:rPr lang="uk-UA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грамотно</a:t>
            </a: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будувати власні висловлювання;</a:t>
            </a:r>
          </a:p>
          <a:p>
            <a:pPr marL="342900">
              <a:spcBef>
                <a:spcPts val="0"/>
              </a:spcBef>
              <a:buSzPts val="2800"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структуру підручників, методичних посібників в аспекті розвитку мовлення.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 </a:t>
            </a: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вміти:</a:t>
            </a:r>
          </a:p>
          <a:p>
            <a:pPr marL="342900">
              <a:spcBef>
                <a:spcPts val="0"/>
              </a:spcBef>
              <a:buSzPts val="2800"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розробляти систему вправ для забезпечення реалізації комунікативної і змістової лінії програми з розвитку зв’язного мовлення;</a:t>
            </a:r>
          </a:p>
          <a:p>
            <a:pPr marL="342900">
              <a:spcBef>
                <a:spcPts val="0"/>
              </a:spcBef>
              <a:buSzPts val="2800"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складати план-конспект уроку розвитку зв’язного мовлення: визначати його тип, структуру, мету, завдання; добирати ефективні методи і прийоми навчання;</a:t>
            </a:r>
          </a:p>
          <a:p>
            <a:pPr marL="342900">
              <a:spcBef>
                <a:spcPts val="0"/>
              </a:spcBef>
              <a:buSzPts val="2800"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добирати дидактичний матеріал, виготовляти наочні посібники з метою розвитку мовленнєвих умінь і навичок;</a:t>
            </a:r>
          </a:p>
          <a:p>
            <a:pPr marL="342900">
              <a:spcBef>
                <a:spcPts val="0"/>
              </a:spcBef>
              <a:buSzPts val="2800"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аналізувати власні й чужі зв’язні висловлювання, усувати допущені в них помилки, будувати систему роботи із самовдосконалення мовленнєвої культури;</a:t>
            </a:r>
          </a:p>
          <a:p>
            <a:pPr marL="342900">
              <a:spcBef>
                <a:spcPts val="0"/>
              </a:spcBef>
              <a:buSzPts val="2800"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моделювати ситуації з розвитку зв’язного мовлення на </a:t>
            </a:r>
            <a:r>
              <a:rPr lang="uk-UA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уроці</a:t>
            </a: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застосовувати елементи креативного усного і писемного мовлення, робити висновки;</a:t>
            </a:r>
          </a:p>
          <a:p>
            <a:pPr marL="342900">
              <a:spcBef>
                <a:spcPts val="0"/>
              </a:spcBef>
              <a:buSzPts val="2800"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аналізувати творчі роботи учнів, добирати вправи, спрямовані на удосконалення мовленнєвої культури.</a:t>
            </a:r>
          </a:p>
          <a:p>
            <a:pPr marL="342900">
              <a:spcBef>
                <a:spcPts val="0"/>
              </a:spcBef>
              <a:buSzPts val="2800"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виконувати проблемно-пошукові завдання, брати участь у рольових іграх, у роботі в групах.</a:t>
            </a: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376057" y="6018835"/>
            <a:ext cx="6805290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5       Форма контролю: </a:t>
            </a:r>
            <a:r>
              <a:rPr lang="ru-RU" sz="2400" dirty="0" err="1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залік</a:t>
            </a:r>
            <a:endParaRPr lang="ru-RU" sz="2400" dirty="0">
              <a:solidFill>
                <a:schemeClr val="bg1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</a:t>
            </a:r>
            <a:r>
              <a:rPr lang="ru-RU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:  90\3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української філології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32FAB0-78AB-4EB4-BDCC-CD2B0771B63D}"/>
              </a:ext>
            </a:extLst>
          </p:cNvPr>
          <p:cNvSpPr txBox="1"/>
          <p:nvPr/>
        </p:nvSpPr>
        <p:spPr>
          <a:xfrm>
            <a:off x="98297" y="21281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solidFill>
                  <a:srgbClr val="002060"/>
                </a:solidFill>
                <a:latin typeface="Arsenal" panose="02010504060200020004" pitchFamily="50" charset="0"/>
              </a:rPr>
              <a:t>СП «Викладання української мови як іноземної»</a:t>
            </a:r>
            <a:endParaRPr lang="uk-UA" sz="1800" dirty="0"/>
          </a:p>
        </p:txBody>
      </p:sp>
    </p:spTree>
    <p:extLst>
      <p:ext uri="{BB962C8B-B14F-4D97-AF65-F5344CB8AC3E}">
        <p14:creationId xmlns:p14="http://schemas.microsoft.com/office/powerpoint/2010/main" val="15409457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38198" y="259717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ctr">
              <a:buClr>
                <a:srgbClr val="003480"/>
              </a:buClr>
              <a:buSzPts val="4400"/>
            </a:pP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Англійська для </a:t>
            </a:r>
            <a:r>
              <a:rPr lang="ru-RU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юристів</a:t>
            </a:r>
            <a:endParaRPr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523381" y="1336885"/>
            <a:ext cx="10139199" cy="1085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підвищення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рівня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володіння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англійською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мовою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студентами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правознавцями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до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рівня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В2.</a:t>
            </a:r>
            <a:endParaRPr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412427" y="2281543"/>
            <a:ext cx="8597211" cy="3191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</a:t>
            </a:r>
            <a:b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</a:b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1. </a:t>
            </a:r>
            <a:r>
              <a:rPr lang="en-US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Illnesses and Treatment. Present Simple. Passive voice. Present Simple. Passive voice. National stereotypes: myth or truth? Clothes and Fashion. Past Simple. Past Continuous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2. </a:t>
            </a:r>
            <a:r>
              <a:rPr lang="en-US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Crime and punishment. Past Simple - Past Continuous. Past Simple/Continuous Passive. Would you get out alive?</a:t>
            </a:r>
            <a:endParaRPr lang="uk-UA"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3. </a:t>
            </a:r>
            <a:r>
              <a:rPr lang="en-US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Psychology of music. Adjective. Comparative Construction. Present Perfect (Active, Passive). Speaking to the world. Present Perfect, Past Perfect, Future Perfect. (Active, Passive). </a:t>
            </a:r>
            <a:endParaRPr lang="uk-UA"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4. </a:t>
            </a:r>
            <a:r>
              <a:rPr lang="en-US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Science. Interviews. Interrogative sentences. Business and advertising</a:t>
            </a:r>
            <a:endParaRPr lang="ru-RU"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3,4,5,6         Форма контролю: заліки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360\12</a:t>
            </a:r>
          </a:p>
        </p:txBody>
      </p:sp>
      <p:sp>
        <p:nvSpPr>
          <p:cNvPr id="13" name="Google Shape;137;p7"/>
          <p:cNvSpPr txBox="1">
            <a:spLocks/>
          </p:cNvSpPr>
          <p:nvPr/>
        </p:nvSpPr>
        <p:spPr>
          <a:xfrm>
            <a:off x="75595" y="3379273"/>
            <a:ext cx="2478687" cy="718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Пефтієва О.Ф., доцент кафедри прикладної філології, </a:t>
            </a:r>
            <a:r>
              <a:rPr lang="uk-UA" sz="1400" b="1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к.філол.наук</a:t>
            </a:r>
            <a:endParaRPr lang="uk-UA" sz="1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прикладної філології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0" t="3720" r="21299" b="7251"/>
          <a:stretch/>
        </p:blipFill>
        <p:spPr>
          <a:xfrm>
            <a:off x="487936" y="2117753"/>
            <a:ext cx="1259632" cy="12503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6" t="4460" r="6093" b="4259"/>
          <a:stretch/>
        </p:blipFill>
        <p:spPr>
          <a:xfrm>
            <a:off x="399294" y="4011980"/>
            <a:ext cx="1436915" cy="1352939"/>
          </a:xfrm>
          <a:prstGeom prst="rect">
            <a:avLst/>
          </a:prstGeom>
        </p:spPr>
      </p:pic>
      <p:sp>
        <p:nvSpPr>
          <p:cNvPr id="17" name="Google Shape;137;p7"/>
          <p:cNvSpPr txBox="1">
            <a:spLocks/>
          </p:cNvSpPr>
          <p:nvPr/>
        </p:nvSpPr>
        <p:spPr>
          <a:xfrm>
            <a:off x="75595" y="5322942"/>
            <a:ext cx="2572836" cy="718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Канна В.Ю., доцент 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кафедри прикладної 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філології, </a:t>
            </a:r>
            <a:r>
              <a:rPr lang="uk-UA" sz="1400" b="1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к.філол.наук</a:t>
            </a:r>
            <a:endParaRPr lang="uk-UA" sz="1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CF5DD0-B1A1-4005-8D0C-A0A0E8BD5A59}"/>
              </a:ext>
            </a:extLst>
          </p:cNvPr>
          <p:cNvSpPr txBox="1"/>
          <p:nvPr/>
        </p:nvSpPr>
        <p:spPr>
          <a:xfrm>
            <a:off x="9244" y="119557"/>
            <a:ext cx="6486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>
                <a:solidFill>
                  <a:srgbClr val="002060"/>
                </a:solidFill>
                <a:latin typeface="Arsenal" panose="02010504060200020004" pitchFamily="50" charset="0"/>
              </a:rPr>
              <a:t>СП «Юридичний переклад»</a:t>
            </a:r>
          </a:p>
        </p:txBody>
      </p:sp>
    </p:spTree>
    <p:extLst>
      <p:ext uri="{BB962C8B-B14F-4D97-AF65-F5344CB8AC3E}">
        <p14:creationId xmlns:p14="http://schemas.microsoft.com/office/powerpoint/2010/main" val="34999032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28962" y="738319"/>
            <a:ext cx="9766766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003480"/>
              </a:buClr>
              <a:buSzPts val="4400"/>
            </a:pPr>
            <a:r>
              <a:rPr lang="uk-UA" sz="4400" dirty="0">
                <a:solidFill>
                  <a:schemeClr val="accent1">
                    <a:lumMod val="75000"/>
                  </a:schemeClr>
                </a:solidFill>
                <a:effectLst/>
                <a:latin typeface="Mariupol Strong" panose="02010B00020201010004"/>
                <a:ea typeface="Malgun Gothic" panose="020B0503020000020004" pitchFamily="34" charset="-127"/>
              </a:rPr>
              <a:t>Корпусна лінгвістика</a:t>
            </a:r>
            <a:endParaRPr dirty="0">
              <a:latin typeface="Mariupol Strong" panose="02010B00020201010004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3320893" y="1784742"/>
            <a:ext cx="7796948" cy="949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just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Метою курсу є</a:t>
            </a:r>
            <a:r>
              <a:rPr lang="uk-UA" sz="24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 </a:t>
            </a:r>
            <a:r>
              <a:rPr lang="uk-UA" sz="24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Times New Roman" panose="02020603050405020304" pitchFamily="18" charset="0"/>
              </a:rPr>
              <a:t>ознайомлення студентів-україністів із базовими поняттями й основами корпусної лінгвістики як галузі прикладного мовознавства.</a:t>
            </a:r>
            <a:endParaRPr lang="uk-UA" sz="2400" dirty="0">
              <a:solidFill>
                <a:schemeClr val="accent1">
                  <a:lumMod val="75000"/>
                </a:schemeClr>
              </a:solidFill>
              <a:latin typeface="Arsenal" panose="020B0604020202020204" charset="-52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3238060" y="2886670"/>
            <a:ext cx="7995998" cy="2519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</a:t>
            </a:r>
          </a:p>
          <a:p>
            <a:pPr marL="0" indent="0">
              <a:buSzPts val="2800"/>
              <a:buNone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Times New Roman" panose="02020603050405020304" pitchFamily="18" charset="0"/>
                <a:sym typeface="Arsenal"/>
              </a:rPr>
              <a:t>1. </a:t>
            </a:r>
            <a:r>
              <a:rPr lang="uk-UA" sz="24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Times New Roman" panose="02020603050405020304" pitchFamily="18" charset="0"/>
              </a:rPr>
              <a:t>Корпусна лінгвістика як галузь прикладного мовознавства</a:t>
            </a:r>
          </a:p>
          <a:p>
            <a:pPr marL="0" indent="0">
              <a:buSzPts val="2800"/>
              <a:buNone/>
            </a:pPr>
            <a:r>
              <a:rPr lang="uk-UA" sz="24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Times New Roman" panose="02020603050405020304" pitchFamily="18" charset="0"/>
              </a:rPr>
              <a:t>2. Корпус текстів природної мови. Технологія створення корпусів</a:t>
            </a:r>
          </a:p>
          <a:p>
            <a:pPr marL="0" indent="0">
              <a:buSzPts val="2800"/>
              <a:buNone/>
            </a:pPr>
            <a:r>
              <a:rPr lang="uk-UA" sz="24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Times New Roman" panose="02020603050405020304" pitchFamily="18" charset="0"/>
              </a:rPr>
              <a:t>3. Можливості використання корпусів у лінгвістичних дослідженнях. Лінгвістичні сайти, їх значення для розвитку вітчизняної корпусної лінгвістики</a:t>
            </a:r>
            <a:endParaRPr lang="uk-UA" sz="2400" dirty="0">
              <a:solidFill>
                <a:srgbClr val="003480"/>
              </a:solidFill>
              <a:latin typeface="Arsenal" panose="020B0604020202020204" charset="-52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320073" y="6018835"/>
            <a:ext cx="6861274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6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13" name="Google Shape;137;p7"/>
          <p:cNvSpPr txBox="1">
            <a:spLocks/>
          </p:cNvSpPr>
          <p:nvPr/>
        </p:nvSpPr>
        <p:spPr>
          <a:xfrm>
            <a:off x="548799" y="4032867"/>
            <a:ext cx="2478687" cy="89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Дворянкін</a:t>
            </a: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Віктор Олександрович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доцент кафедри української філології, </a:t>
            </a:r>
            <a:r>
              <a:rPr lang="uk-UA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к.філол.наук</a:t>
            </a:r>
            <a:endParaRPr lang="uk-UA" sz="1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української філології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rcRect t="2463" b="2463"/>
          <a:stretch/>
        </p:blipFill>
        <p:spPr>
          <a:xfrm>
            <a:off x="675324" y="1931086"/>
            <a:ext cx="1954054" cy="1940355"/>
          </a:xfrm>
          <a:prstGeom prst="ellipse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18F336E-B711-4813-BFAE-0891E1095600}"/>
              </a:ext>
            </a:extLst>
          </p:cNvPr>
          <p:cNvSpPr txBox="1"/>
          <p:nvPr/>
        </p:nvSpPr>
        <p:spPr>
          <a:xfrm>
            <a:off x="98297" y="21281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solidFill>
                  <a:srgbClr val="002060"/>
                </a:solidFill>
                <a:latin typeface="Arsenal" panose="02010504060200020004" pitchFamily="50" charset="0"/>
              </a:rPr>
              <a:t>СП «Викладання української мови як іноземної»</a:t>
            </a:r>
            <a:endParaRPr lang="uk-UA" sz="1800" dirty="0"/>
          </a:p>
        </p:txBody>
      </p:sp>
    </p:spTree>
    <p:extLst>
      <p:ext uri="{BB962C8B-B14F-4D97-AF65-F5344CB8AC3E}">
        <p14:creationId xmlns:p14="http://schemas.microsoft.com/office/powerpoint/2010/main" val="17893905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68205" y="737171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003480"/>
              </a:buClr>
              <a:buSzPts val="4400"/>
            </a:pPr>
            <a:r>
              <a:rPr lang="uk-UA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Корпусна лінгвістика</a:t>
            </a:r>
            <a:endParaRPr lang="uk-UA"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883207" y="1617625"/>
            <a:ext cx="9984026" cy="3525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r>
              <a:rPr lang="uk-UA" sz="1600" b="1" dirty="0">
                <a:solidFill>
                  <a:srgbClr val="00348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Результати навчання: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r>
              <a:rPr lang="uk-UA" sz="1600" b="1" dirty="0">
                <a:solidFill>
                  <a:srgbClr val="00348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знати: </a:t>
            </a:r>
          </a:p>
          <a:p>
            <a:pPr marL="342900">
              <a:lnSpc>
                <a:spcPct val="120000"/>
              </a:lnSpc>
              <a:spcBef>
                <a:spcPts val="0"/>
              </a:spcBef>
              <a:buSzPts val="2800"/>
            </a:pPr>
            <a:r>
              <a:rPr lang="uk-UA" sz="1600" dirty="0">
                <a:solidFill>
                  <a:srgbClr val="00348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основні поняття й терміни корпусної лінгвістики;</a:t>
            </a:r>
          </a:p>
          <a:p>
            <a:pPr marL="342900">
              <a:lnSpc>
                <a:spcPct val="120000"/>
              </a:lnSpc>
              <a:spcBef>
                <a:spcPts val="0"/>
              </a:spcBef>
              <a:buSzPts val="2800"/>
            </a:pPr>
            <a:r>
              <a:rPr lang="uk-UA" sz="1600" dirty="0">
                <a:solidFill>
                  <a:srgbClr val="00348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історію корпусних студій від перших паперових конкордансів до сучасності;</a:t>
            </a:r>
          </a:p>
          <a:p>
            <a:pPr marL="342900">
              <a:lnSpc>
                <a:spcPct val="120000"/>
              </a:lnSpc>
              <a:spcBef>
                <a:spcPts val="0"/>
              </a:spcBef>
              <a:buSzPts val="2800"/>
            </a:pPr>
            <a:r>
              <a:rPr lang="uk-UA" sz="1600" dirty="0">
                <a:solidFill>
                  <a:srgbClr val="00348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відомості про комп’ютерний інструментарій корпусної лінгвістики;</a:t>
            </a:r>
          </a:p>
          <a:p>
            <a:pPr marL="342900">
              <a:lnSpc>
                <a:spcPct val="120000"/>
              </a:lnSpc>
              <a:spcBef>
                <a:spcPts val="0"/>
              </a:spcBef>
              <a:buSzPts val="2800"/>
            </a:pPr>
            <a:r>
              <a:rPr lang="uk-UA" sz="1600" dirty="0">
                <a:solidFill>
                  <a:srgbClr val="00348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особливості створення корпусів.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r>
              <a:rPr lang="uk-UA" sz="1600" b="1" dirty="0">
                <a:solidFill>
                  <a:srgbClr val="00348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вміти:</a:t>
            </a:r>
          </a:p>
          <a:p>
            <a:pPr marL="342900">
              <a:lnSpc>
                <a:spcPct val="120000"/>
              </a:lnSpc>
              <a:spcBef>
                <a:spcPts val="0"/>
              </a:spcBef>
              <a:buSzPts val="2800"/>
            </a:pPr>
            <a:r>
              <a:rPr lang="uk-UA" sz="1600" dirty="0">
                <a:solidFill>
                  <a:srgbClr val="00348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аналізувати й тлумачити основні поняття корпусної лінгвістики як галузі прикладного мовознавства;</a:t>
            </a:r>
          </a:p>
          <a:p>
            <a:pPr marL="342900">
              <a:lnSpc>
                <a:spcPct val="120000"/>
              </a:lnSpc>
              <a:spcBef>
                <a:spcPts val="0"/>
              </a:spcBef>
              <a:buSzPts val="2800"/>
            </a:pPr>
            <a:r>
              <a:rPr lang="uk-UA" sz="1600" dirty="0">
                <a:solidFill>
                  <a:srgbClr val="00348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характеризувати основні типи створених корпусів;</a:t>
            </a:r>
          </a:p>
          <a:p>
            <a:pPr marL="342900">
              <a:lnSpc>
                <a:spcPct val="120000"/>
              </a:lnSpc>
              <a:spcBef>
                <a:spcPts val="0"/>
              </a:spcBef>
              <a:buSzPts val="2800"/>
            </a:pPr>
            <a:r>
              <a:rPr lang="uk-UA" sz="1600" dirty="0">
                <a:solidFill>
                  <a:srgbClr val="00348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укладати корпуси;</a:t>
            </a:r>
          </a:p>
          <a:p>
            <a:pPr marL="342900">
              <a:lnSpc>
                <a:spcPct val="120000"/>
              </a:lnSpc>
              <a:spcBef>
                <a:spcPts val="0"/>
              </a:spcBef>
              <a:buSzPts val="2800"/>
            </a:pPr>
            <a:r>
              <a:rPr lang="uk-UA" sz="1600" dirty="0">
                <a:solidFill>
                  <a:srgbClr val="00348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працювати з програмними засобами й інформаційними ресурсами корпусної лінгвістики;</a:t>
            </a:r>
          </a:p>
          <a:p>
            <a:pPr marL="342900">
              <a:lnSpc>
                <a:spcPct val="120000"/>
              </a:lnSpc>
              <a:spcBef>
                <a:spcPts val="0"/>
              </a:spcBef>
              <a:buSzPts val="2800"/>
            </a:pPr>
            <a:r>
              <a:rPr lang="uk-UA" sz="1600" dirty="0">
                <a:solidFill>
                  <a:srgbClr val="00348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продемонструвати можливості роботи з корпусними базами даних у лінгвістичних студіях та з метою навчання іноземної мови;</a:t>
            </a:r>
          </a:p>
          <a:p>
            <a:pPr marL="342900">
              <a:lnSpc>
                <a:spcPct val="120000"/>
              </a:lnSpc>
              <a:spcBef>
                <a:spcPts val="0"/>
              </a:spcBef>
              <a:buSzPts val="2800"/>
            </a:pPr>
            <a:r>
              <a:rPr lang="uk-UA" sz="1600" dirty="0">
                <a:solidFill>
                  <a:srgbClr val="00348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здійснювати наукові дослідження та здобувати нові знання за допомогою комп’ютерних технологій.</a:t>
            </a:r>
            <a:endParaRPr lang="ru-RU" sz="1600" dirty="0">
              <a:solidFill>
                <a:srgbClr val="003480"/>
              </a:solidFill>
              <a:latin typeface="Arsenal" panose="020B0604020202020204" charset="-52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376057" y="6018835"/>
            <a:ext cx="6805290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6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української філології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32FAB0-78AB-4EB4-BDCC-CD2B0771B63D}"/>
              </a:ext>
            </a:extLst>
          </p:cNvPr>
          <p:cNvSpPr txBox="1"/>
          <p:nvPr/>
        </p:nvSpPr>
        <p:spPr>
          <a:xfrm>
            <a:off x="98297" y="21281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solidFill>
                  <a:srgbClr val="002060"/>
                </a:solidFill>
                <a:latin typeface="Arsenal" panose="02010504060200020004" pitchFamily="50" charset="0"/>
              </a:rPr>
              <a:t>СП «Викладання української мови як іноземної»</a:t>
            </a:r>
            <a:endParaRPr lang="uk-UA" sz="1800" dirty="0"/>
          </a:p>
        </p:txBody>
      </p:sp>
    </p:spTree>
    <p:extLst>
      <p:ext uri="{BB962C8B-B14F-4D97-AF65-F5344CB8AC3E}">
        <p14:creationId xmlns:p14="http://schemas.microsoft.com/office/powerpoint/2010/main" val="28838673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28962" y="738319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>
              <a:buClr>
                <a:srgbClr val="003480"/>
              </a:buClr>
              <a:buSzPts val="4400"/>
            </a:pPr>
            <a:r>
              <a:rPr lang="uk-UA" sz="4400" dirty="0">
                <a:solidFill>
                  <a:schemeClr val="accent1">
                    <a:lumMod val="75000"/>
                  </a:schemeClr>
                </a:solidFill>
                <a:effectLst/>
                <a:latin typeface="Mariupol Strong" panose="02010B00020201010004"/>
                <a:ea typeface="Malgun Gothic" panose="020B0503020000020004" pitchFamily="34" charset="-127"/>
              </a:rPr>
              <a:t>Методика навчання української мови як іноземної</a:t>
            </a:r>
            <a:endParaRPr dirty="0">
              <a:latin typeface="Mariupol Strong" panose="02010B00020201010004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3320893" y="1784741"/>
            <a:ext cx="7796948" cy="1321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Метою курсу є</a:t>
            </a:r>
            <a:r>
              <a:rPr lang="uk-UA" sz="24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 </a:t>
            </a:r>
            <a:r>
              <a:rPr lang="uk-UA" sz="24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Times New Roman" panose="02020603050405020304" pitchFamily="18" charset="0"/>
              </a:rPr>
              <a:t>формування в студентів </a:t>
            </a:r>
            <a:r>
              <a:rPr lang="uk-UA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Times New Roman" panose="02020603050405020304" pitchFamily="18" charset="0"/>
              </a:rPr>
              <a:t>професійно</a:t>
            </a:r>
            <a:r>
              <a:rPr lang="uk-UA" sz="24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Times New Roman" panose="02020603050405020304" pitchFamily="18" charset="0"/>
              </a:rPr>
              <a:t>-методичної компетентності викладача української мови як іноземної. </a:t>
            </a:r>
            <a:endParaRPr lang="uk-UA" sz="2400" dirty="0">
              <a:solidFill>
                <a:schemeClr val="accent1">
                  <a:lumMod val="75000"/>
                </a:schemeClr>
              </a:solidFill>
              <a:latin typeface="Arsenal" panose="020B0604020202020204" charset="-52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3276424" y="3107499"/>
            <a:ext cx="8597211" cy="2515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70000"/>
              </a:lnSpc>
              <a:buSzPts val="2800"/>
              <a:buNone/>
            </a:pPr>
            <a:r>
              <a:rPr lang="uk-UA" sz="2400" b="1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Змістовні модулі:</a:t>
            </a:r>
          </a:p>
          <a:p>
            <a:pPr marL="0" indent="0">
              <a:lnSpc>
                <a:spcPct val="70000"/>
              </a:lnSpc>
              <a:buSzPts val="2800"/>
              <a:buNone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1. </a:t>
            </a:r>
            <a:r>
              <a:rPr lang="uk-UA" sz="24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Times New Roman" panose="02020603050405020304" pitchFamily="18" charset="0"/>
              </a:rPr>
              <a:t>Теоретичні основи методики навчання іноземних мов</a:t>
            </a:r>
          </a:p>
          <a:p>
            <a:pPr marL="0" indent="0">
              <a:lnSpc>
                <a:spcPct val="70000"/>
              </a:lnSpc>
              <a:buSzPts val="2800"/>
              <a:buNone/>
            </a:pPr>
            <a:r>
              <a:rPr lang="uk-UA" sz="24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uk-UA" sz="24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Times New Roman" panose="02020603050405020304" pitchFamily="18" charset="0"/>
              </a:rPr>
              <a:t>Технологія навчання іншомовного спілкування</a:t>
            </a:r>
            <a:r>
              <a:rPr lang="uk-UA" sz="24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70000"/>
              </a:lnSpc>
              <a:buSzPts val="2800"/>
              <a:buNone/>
            </a:pPr>
            <a:r>
              <a:rPr lang="uk-UA" sz="24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uk-UA" sz="24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Times New Roman" panose="02020603050405020304" pitchFamily="18" charset="0"/>
              </a:rPr>
              <a:t>Організація навчання української мови як іноземної</a:t>
            </a:r>
            <a:endParaRPr lang="uk-UA" sz="2400" dirty="0">
              <a:solidFill>
                <a:schemeClr val="accent1">
                  <a:lumMod val="75000"/>
                </a:schemeClr>
              </a:solidFill>
              <a:effectLst/>
              <a:latin typeface="Arsenal" panose="020B0604020202020204" charset="-52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70000"/>
              </a:lnSpc>
              <a:buSzPts val="2800"/>
              <a:buNone/>
            </a:pPr>
            <a:endParaRPr lang="uk-UA" sz="2400" b="1" dirty="0">
              <a:solidFill>
                <a:schemeClr val="accent1">
                  <a:lumMod val="75000"/>
                </a:schemeClr>
              </a:solidFill>
              <a:latin typeface="Arsenal" panose="020B0604020202020204" charset="-52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320073" y="6018835"/>
            <a:ext cx="6861274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5,6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180\6</a:t>
            </a:r>
          </a:p>
        </p:txBody>
      </p:sp>
      <p:sp>
        <p:nvSpPr>
          <p:cNvPr id="13" name="Google Shape;137;p7"/>
          <p:cNvSpPr txBox="1">
            <a:spLocks/>
          </p:cNvSpPr>
          <p:nvPr/>
        </p:nvSpPr>
        <p:spPr>
          <a:xfrm>
            <a:off x="567946" y="4032867"/>
            <a:ext cx="2478687" cy="89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Євмененко Олена Валеріївна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доцент кафедри української філології, </a:t>
            </a:r>
            <a:r>
              <a:rPr lang="uk-UA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к.філол.наук</a:t>
            </a:r>
            <a:endParaRPr lang="uk-UA" sz="1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української філології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rcRect t="3575" b="3575"/>
          <a:stretch/>
        </p:blipFill>
        <p:spPr>
          <a:xfrm>
            <a:off x="665898" y="1931086"/>
            <a:ext cx="1954054" cy="1940355"/>
          </a:xfrm>
          <a:prstGeom prst="ellipse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18F336E-B711-4813-BFAE-0891E1095600}"/>
              </a:ext>
            </a:extLst>
          </p:cNvPr>
          <p:cNvSpPr txBox="1"/>
          <p:nvPr/>
        </p:nvSpPr>
        <p:spPr>
          <a:xfrm>
            <a:off x="98297" y="21281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solidFill>
                  <a:srgbClr val="002060"/>
                </a:solidFill>
                <a:latin typeface="Arsenal" panose="02010504060200020004" pitchFamily="50" charset="0"/>
              </a:rPr>
              <a:t>СП «Викладання української мови як іноземної»</a:t>
            </a:r>
            <a:endParaRPr lang="uk-UA" sz="1800" dirty="0"/>
          </a:p>
        </p:txBody>
      </p:sp>
    </p:spTree>
    <p:extLst>
      <p:ext uri="{BB962C8B-B14F-4D97-AF65-F5344CB8AC3E}">
        <p14:creationId xmlns:p14="http://schemas.microsoft.com/office/powerpoint/2010/main" val="865593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68205" y="737171"/>
            <a:ext cx="9509567" cy="863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>
              <a:buClr>
                <a:srgbClr val="003480"/>
              </a:buClr>
              <a:buSzPts val="4400"/>
            </a:pPr>
            <a:r>
              <a:rPr lang="uk-UA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Методика навчання української мови як іноземної</a:t>
            </a:r>
            <a:endParaRPr lang="uk-UA"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868205" y="1696826"/>
            <a:ext cx="9984026" cy="427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uk-UA" sz="1800" b="1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Результати навчання: </a:t>
            </a:r>
            <a:r>
              <a:rPr lang="uk-UA" sz="1600" b="1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/>
            </a:r>
            <a:br>
              <a:rPr lang="uk-UA" sz="1600" b="1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</a:br>
            <a:r>
              <a:rPr lang="uk-UA" sz="1600" b="1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  </a:t>
            </a:r>
            <a:r>
              <a:rPr lang="uk-UA" sz="1800" b="1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Calibri" panose="020F0502020204030204" pitchFamily="34" charset="0"/>
                <a:cs typeface="Arial" panose="020B0604020202020204" pitchFamily="34" charset="0"/>
              </a:rPr>
              <a:t>знати: </a:t>
            </a:r>
            <a:endParaRPr lang="uk-UA" sz="1800" dirty="0">
              <a:solidFill>
                <a:schemeClr val="accent1">
                  <a:lumMod val="75000"/>
                </a:schemeClr>
              </a:solidFill>
              <a:effectLst/>
              <a:latin typeface="Arsenal" panose="020B0604020202020204" charset="-52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uk-UA" sz="18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Calibri" panose="020F0502020204030204" pitchFamily="34" charset="0"/>
                <a:cs typeface="Arial" panose="020B0604020202020204" pitchFamily="34" charset="0"/>
              </a:rPr>
              <a:t>основні поняття і категорії методики навчання іноземної мови;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uk-UA" sz="18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Calibri" panose="020F0502020204030204" pitchFamily="34" charset="0"/>
                <a:cs typeface="Arial" panose="020B0604020202020204" pitchFamily="34" charset="0"/>
              </a:rPr>
              <a:t>сучасні підходи до формування іншомовної комунікативної компетенції;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uk-UA" sz="18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Calibri" panose="020F0502020204030204" pitchFamily="34" charset="0"/>
                <a:cs typeface="Arial" panose="020B0604020202020204" pitchFamily="34" charset="0"/>
              </a:rPr>
              <a:t>основні організаційні форми реалізації навчально-виховного процесу з навчання української мови як іноземної;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uk-UA" sz="18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Calibri" panose="020F0502020204030204" pitchFamily="34" charset="0"/>
                <a:cs typeface="Arial" panose="020B0604020202020204" pitchFamily="34" charset="0"/>
              </a:rPr>
              <a:t>основи планування навчально-виховного процесу з української мови як іноземної.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uk-UA" sz="1800" b="1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Calibri" panose="020F0502020204030204" pitchFamily="34" charset="0"/>
                <a:cs typeface="Arial" panose="020B0604020202020204" pitchFamily="34" charset="0"/>
              </a:rPr>
              <a:t>вміти: </a:t>
            </a:r>
            <a:endParaRPr lang="uk-UA" sz="1800" dirty="0">
              <a:solidFill>
                <a:schemeClr val="accent1">
                  <a:lumMod val="75000"/>
                </a:schemeClr>
              </a:solidFill>
              <a:effectLst/>
              <a:latin typeface="Arsenal" panose="020B0604020202020204" charset="-52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uk-UA" sz="18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Calibri" panose="020F0502020204030204" pitchFamily="34" charset="0"/>
                <a:cs typeface="Arial" panose="020B0604020202020204" pitchFamily="34" charset="0"/>
              </a:rPr>
              <a:t>обирати й ефективно використовувати навчально-методичні комплекси з української мови як іноземної;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uk-UA" sz="18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Calibri" panose="020F0502020204030204" pitchFamily="34" charset="0"/>
                <a:cs typeface="Arial" panose="020B0604020202020204" pitchFamily="34" charset="0"/>
              </a:rPr>
              <a:t>аналізувати й ефективно використовувати вправи різних типів;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uk-UA" sz="18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Calibri" panose="020F0502020204030204" pitchFamily="34" charset="0"/>
                <a:cs typeface="Arial" panose="020B0604020202020204" pitchFamily="34" charset="0"/>
              </a:rPr>
              <a:t>використовувати у процесі навчання української мови як іноземної інноваційні технології;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uk-UA" sz="18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Calibri" panose="020F0502020204030204" pitchFamily="34" charset="0"/>
                <a:cs typeface="Arial" panose="020B0604020202020204" pitchFamily="34" charset="0"/>
              </a:rPr>
              <a:t>планувати й організовувати різні форми навчально-виховного процесу з української мови як іноземної;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uk-UA" sz="18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Calibri" panose="020F0502020204030204" pitchFamily="34" charset="0"/>
                <a:cs typeface="Arial" panose="020B0604020202020204" pitchFamily="34" charset="0"/>
              </a:rPr>
              <a:t>аналізувати педагогічний та власний досвід роботи, здійснювати самоконтроль, самооцінку.</a:t>
            </a: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376057" y="6018835"/>
            <a:ext cx="6805290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5,6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180\6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української філології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32FAB0-78AB-4EB4-BDCC-CD2B0771B63D}"/>
              </a:ext>
            </a:extLst>
          </p:cNvPr>
          <p:cNvSpPr txBox="1"/>
          <p:nvPr/>
        </p:nvSpPr>
        <p:spPr>
          <a:xfrm>
            <a:off x="98297" y="21281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solidFill>
                  <a:srgbClr val="002060"/>
                </a:solidFill>
                <a:latin typeface="Arsenal" panose="02010504060200020004" pitchFamily="50" charset="0"/>
              </a:rPr>
              <a:t>СП «Викладання української мови як іноземної»</a:t>
            </a:r>
            <a:endParaRPr lang="uk-UA" sz="1800" dirty="0"/>
          </a:p>
        </p:txBody>
      </p:sp>
    </p:spTree>
    <p:extLst>
      <p:ext uri="{BB962C8B-B14F-4D97-AF65-F5344CB8AC3E}">
        <p14:creationId xmlns:p14="http://schemas.microsoft.com/office/powerpoint/2010/main" val="36258902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28962" y="738319"/>
            <a:ext cx="9776193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003480"/>
              </a:buClr>
              <a:buSzPts val="4400"/>
            </a:pPr>
            <a:r>
              <a:rPr lang="uk-UA" sz="3600" dirty="0">
                <a:solidFill>
                  <a:schemeClr val="accent1">
                    <a:lumMod val="75000"/>
                  </a:schemeClr>
                </a:solidFill>
                <a:effectLst/>
                <a:latin typeface="Mariupol Strong" panose="02010B00020201010004"/>
                <a:ea typeface="Malgun Gothic" panose="020B0503020000020004" pitchFamily="34" charset="-127"/>
              </a:rPr>
              <a:t>Онлайн-технології викладання української мови як іноземної</a:t>
            </a:r>
            <a:endParaRPr lang="uk-UA" sz="3600" dirty="0">
              <a:solidFill>
                <a:schemeClr val="accent1">
                  <a:lumMod val="75000"/>
                </a:schemeClr>
              </a:solidFill>
              <a:latin typeface="Mariupol Strong" panose="02010B00020201010004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3320893" y="1784741"/>
            <a:ext cx="7796948" cy="1321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Метою курсу є</a:t>
            </a:r>
            <a:r>
              <a:rPr lang="uk-UA" sz="24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 </a:t>
            </a:r>
            <a:r>
              <a:rPr lang="uk-UA" sz="20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Times New Roman" panose="02020603050405020304" pitchFamily="18" charset="0"/>
              </a:rPr>
              <a:t>познайомити здобувачів вищої освіти з особливостями використання новітніх технологій, сучасних навчальних матеріалів, новітніх </a:t>
            </a:r>
            <a:r>
              <a:rPr lang="uk-UA" sz="2000" dirty="0" err="1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Times New Roman" panose="02020603050405020304" pitchFamily="18" charset="0"/>
              </a:rPr>
              <a:t>лінгводидактичних</a:t>
            </a:r>
            <a:r>
              <a:rPr lang="uk-UA" sz="20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Times New Roman" panose="02020603050405020304" pitchFamily="18" charset="0"/>
              </a:rPr>
              <a:t> методів і засобів.</a:t>
            </a:r>
            <a:endParaRPr lang="uk-UA" sz="2000" dirty="0">
              <a:solidFill>
                <a:schemeClr val="accent1">
                  <a:lumMod val="75000"/>
                </a:schemeClr>
              </a:solidFill>
              <a:latin typeface="Arsenal" panose="020B0604020202020204" charset="-52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3276424" y="3107499"/>
            <a:ext cx="8160079" cy="2515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Змістовні модулі: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1. </a:t>
            </a:r>
            <a:r>
              <a:rPr lang="uk-UA" sz="20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Створення віртуального простору для викладання української мови як іноземної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uk-UA" sz="20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uk-UA" sz="2000" dirty="0" err="1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Гейміфікація</a:t>
            </a:r>
            <a:endParaRPr lang="uk-UA" sz="2000" dirty="0">
              <a:solidFill>
                <a:schemeClr val="accent1">
                  <a:lumMod val="75000"/>
                </a:schemeClr>
              </a:solidFill>
              <a:effectLst/>
              <a:latin typeface="Arsenal" panose="020B0604020202020204" charset="-52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uk-UA" sz="20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3. Блог-технології для формування комунікативної компетенції учнів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320073" y="6018835"/>
            <a:ext cx="6861274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7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210\7</a:t>
            </a:r>
          </a:p>
        </p:txBody>
      </p:sp>
      <p:sp>
        <p:nvSpPr>
          <p:cNvPr id="13" name="Google Shape;137;p7"/>
          <p:cNvSpPr txBox="1">
            <a:spLocks/>
          </p:cNvSpPr>
          <p:nvPr/>
        </p:nvSpPr>
        <p:spPr>
          <a:xfrm>
            <a:off x="667610" y="4032867"/>
            <a:ext cx="2478687" cy="89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Євмененко Олена Валеріївна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доцент кафедри української філології, </a:t>
            </a:r>
            <a:r>
              <a:rPr lang="uk-UA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к.філол.наук</a:t>
            </a:r>
            <a:endParaRPr lang="uk-UA" sz="1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української філології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rcRect t="3575" b="3575"/>
          <a:stretch/>
        </p:blipFill>
        <p:spPr>
          <a:xfrm>
            <a:off x="703605" y="1971743"/>
            <a:ext cx="1954054" cy="1940355"/>
          </a:xfrm>
          <a:prstGeom prst="ellipse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18F336E-B711-4813-BFAE-0891E1095600}"/>
              </a:ext>
            </a:extLst>
          </p:cNvPr>
          <p:cNvSpPr txBox="1"/>
          <p:nvPr/>
        </p:nvSpPr>
        <p:spPr>
          <a:xfrm>
            <a:off x="98297" y="21281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solidFill>
                  <a:srgbClr val="002060"/>
                </a:solidFill>
                <a:latin typeface="Arsenal" panose="02010504060200020004" pitchFamily="50" charset="0"/>
              </a:rPr>
              <a:t>СП «Викладання української мови як іноземної»</a:t>
            </a:r>
            <a:endParaRPr lang="uk-UA" sz="1800" dirty="0"/>
          </a:p>
        </p:txBody>
      </p:sp>
    </p:spTree>
    <p:extLst>
      <p:ext uri="{BB962C8B-B14F-4D97-AF65-F5344CB8AC3E}">
        <p14:creationId xmlns:p14="http://schemas.microsoft.com/office/powerpoint/2010/main" val="6946645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68205" y="737171"/>
            <a:ext cx="9984026" cy="863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003480"/>
              </a:buClr>
              <a:buSzPts val="4400"/>
            </a:pPr>
            <a:r>
              <a:rPr lang="uk-UA" sz="3600" dirty="0">
                <a:solidFill>
                  <a:schemeClr val="accent1">
                    <a:lumMod val="75000"/>
                  </a:schemeClr>
                </a:solidFill>
                <a:effectLst/>
                <a:latin typeface="Mariupol Strong" panose="02010B00020201010004"/>
                <a:ea typeface="Malgun Gothic" panose="020B0503020000020004" pitchFamily="34" charset="-127"/>
              </a:rPr>
              <a:t>Онлайн-технології викладання української мови як іноземної</a:t>
            </a:r>
            <a:endParaRPr lang="uk-UA" sz="3600"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868205" y="1696826"/>
            <a:ext cx="9984026" cy="3854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0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навчання: </a:t>
            </a:r>
          </a:p>
          <a:p>
            <a:pPr marL="1143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1600" b="1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 </a:t>
            </a:r>
            <a:r>
              <a:rPr lang="uk-UA" sz="1800" b="1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Calibri" panose="020F0502020204030204" pitchFamily="34" charset="0"/>
                <a:cs typeface="Arial" panose="020B0604020202020204" pitchFamily="34" charset="0"/>
              </a:rPr>
              <a:t>знати: </a:t>
            </a:r>
            <a:endParaRPr lang="uk-UA" sz="1800" dirty="0">
              <a:solidFill>
                <a:schemeClr val="accent1">
                  <a:lumMod val="75000"/>
                </a:schemeClr>
              </a:solidFill>
              <a:effectLst/>
              <a:latin typeface="Arsenal" panose="020B0604020202020204" charset="-52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uk-UA" sz="18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Calibri" panose="020F0502020204030204" pitchFamily="34" charset="0"/>
                <a:cs typeface="Arial" panose="020B0604020202020204" pitchFamily="34" charset="0"/>
              </a:rPr>
              <a:t>зміст, принципи, методи та засоби навчання іноземним мовам;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uk-UA" sz="18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Calibri" panose="020F0502020204030204" pitchFamily="34" charset="0"/>
                <a:cs typeface="Arial" panose="020B0604020202020204" pitchFamily="34" charset="0"/>
              </a:rPr>
              <a:t>знати особливості планування навчання іноземної мови, зокрема української мови як іноземної, на різних ступенях вивчення;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uk-UA" sz="18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Calibri" panose="020F0502020204030204" pitchFamily="34" charset="0"/>
                <a:cs typeface="Arial" panose="020B0604020202020204" pitchFamily="34" charset="0"/>
              </a:rPr>
              <a:t>роль ігрових технологій навчання у викладанні української мови як іноземної;</a:t>
            </a:r>
          </a:p>
          <a:p>
            <a:pPr marL="114300" indent="0">
              <a:lnSpc>
                <a:spcPct val="100000"/>
              </a:lnSpc>
              <a:spcBef>
                <a:spcPts val="0"/>
              </a:spcBef>
              <a:buNone/>
            </a:pPr>
            <a:endParaRPr lang="uk-UA" sz="1800" b="1" dirty="0">
              <a:solidFill>
                <a:schemeClr val="accent1">
                  <a:lumMod val="75000"/>
                </a:schemeClr>
              </a:solidFill>
              <a:effectLst/>
              <a:latin typeface="Arsenal" panose="020B0604020202020204" charset="-52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143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1800" b="1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Calibri" panose="020F0502020204030204" pitchFamily="34" charset="0"/>
                <a:cs typeface="Arial" panose="020B0604020202020204" pitchFamily="34" charset="0"/>
              </a:rPr>
              <a:t>вміти:</a:t>
            </a:r>
            <a:endParaRPr lang="uk-UA" sz="1800" dirty="0">
              <a:solidFill>
                <a:schemeClr val="accent1">
                  <a:lumMod val="75000"/>
                </a:schemeClr>
              </a:solidFill>
              <a:effectLst/>
              <a:latin typeface="Arsenal" panose="020B0604020202020204" charset="-52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uk-UA" sz="18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Calibri" panose="020F0502020204030204" pitchFamily="34" charset="0"/>
                <a:cs typeface="Arial" panose="020B0604020202020204" pitchFamily="34" charset="0"/>
              </a:rPr>
              <a:t>опанувати інструменти для створення персоніфікованого інтерактивного середовища для учнів;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uk-UA" sz="18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Calibri" panose="020F0502020204030204" pitchFamily="34" charset="0"/>
                <a:cs typeface="Arial" panose="020B0604020202020204" pitchFamily="34" charset="0"/>
              </a:rPr>
              <a:t>організовувати онлайн-зустрічі та спільну роботу в режимі реального часу;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uk-UA" sz="18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Calibri" panose="020F0502020204030204" pitchFamily="34" charset="0"/>
                <a:cs typeface="Arial" panose="020B0604020202020204" pitchFamily="34" charset="0"/>
              </a:rPr>
              <a:t>використовувати соціальні мережі, зокрема Телеграм,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Calibri" panose="020F0502020204030204" pitchFamily="34" charset="0"/>
                <a:cs typeface="Arial" panose="020B0604020202020204" pitchFamily="34" charset="0"/>
              </a:rPr>
              <a:t>Instagram, </a:t>
            </a:r>
            <a:r>
              <a:rPr lang="uk-UA" sz="18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Calibri" panose="020F0502020204030204" pitchFamily="34" charset="0"/>
                <a:cs typeface="Arial" panose="020B0604020202020204" pitchFamily="34" charset="0"/>
              </a:rPr>
              <a:t>для формування комунікативних компетенцій учнів.</a:t>
            </a: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376057" y="6018835"/>
            <a:ext cx="6805290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7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210\7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української філології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32FAB0-78AB-4EB4-BDCC-CD2B0771B63D}"/>
              </a:ext>
            </a:extLst>
          </p:cNvPr>
          <p:cNvSpPr txBox="1"/>
          <p:nvPr/>
        </p:nvSpPr>
        <p:spPr>
          <a:xfrm>
            <a:off x="98297" y="21281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solidFill>
                  <a:srgbClr val="002060"/>
                </a:solidFill>
                <a:latin typeface="Arsenal" panose="02010504060200020004" pitchFamily="50" charset="0"/>
              </a:rPr>
              <a:t>СП «Викладання української мови як іноземної»</a:t>
            </a:r>
            <a:endParaRPr lang="uk-UA" sz="1800" dirty="0"/>
          </a:p>
        </p:txBody>
      </p:sp>
    </p:spTree>
    <p:extLst>
      <p:ext uri="{BB962C8B-B14F-4D97-AF65-F5344CB8AC3E}">
        <p14:creationId xmlns:p14="http://schemas.microsoft.com/office/powerpoint/2010/main" val="15184967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28962" y="738319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>
              <a:buClr>
                <a:srgbClr val="003480"/>
              </a:buClr>
              <a:buSzPts val="4400"/>
            </a:pPr>
            <a:r>
              <a:rPr lang="uk-UA" sz="4400" dirty="0">
                <a:solidFill>
                  <a:schemeClr val="accent1">
                    <a:lumMod val="75000"/>
                  </a:schemeClr>
                </a:solidFill>
                <a:effectLst/>
                <a:latin typeface="Mariupol Strong" panose="02010B00020201010004"/>
                <a:ea typeface="Malgun Gothic" panose="020B0503020000020004" pitchFamily="34" charset="-127"/>
              </a:rPr>
              <a:t>Лінгвокраїнознавство (українська мова)</a:t>
            </a:r>
            <a:endParaRPr dirty="0">
              <a:latin typeface="Mariupol Strong" panose="02010B00020201010004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3320893" y="1784741"/>
            <a:ext cx="7796948" cy="1321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0" lvl="0" indent="0" algn="just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Метою курсу є</a:t>
            </a:r>
            <a:r>
              <a:rPr lang="uk-UA" sz="24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 </a:t>
            </a:r>
            <a:r>
              <a:rPr lang="uk-UA" sz="24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Times New Roman" panose="02020603050405020304" pitchFamily="18" charset="0"/>
              </a:rPr>
              <a:t>формування у здобувачів вищої освіти лінгвокраїнознавчої і полікультурної компетенції в актах міжкультурної комунікації, які охоплюють систему </a:t>
            </a:r>
            <a:r>
              <a:rPr lang="uk-UA" sz="22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Times New Roman" panose="02020603050405020304" pitchFamily="18" charset="0"/>
              </a:rPr>
              <a:t>знань з історії, географії, побуту, традицій України, правил комунікативної поведінки, а також проблеми сучасного політичного, соціального, культурного розвитку країни.</a:t>
            </a:r>
            <a:endParaRPr lang="uk-UA" sz="2200" dirty="0">
              <a:solidFill>
                <a:schemeClr val="accent1">
                  <a:lumMod val="75000"/>
                </a:schemeClr>
              </a:solidFill>
              <a:latin typeface="Arsenal" panose="020B0604020202020204" charset="-52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3276424" y="3107499"/>
            <a:ext cx="8597211" cy="2515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70000"/>
              </a:lnSpc>
              <a:buSzPts val="2800"/>
              <a:buNone/>
            </a:pPr>
            <a:r>
              <a:rPr lang="uk-UA" sz="2400" b="1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Змістовні модулі:</a:t>
            </a:r>
          </a:p>
          <a:p>
            <a:pPr marL="0" indent="0">
              <a:lnSpc>
                <a:spcPct val="70000"/>
              </a:lnSpc>
              <a:buSzPts val="2800"/>
              <a:buNone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1. </a:t>
            </a:r>
            <a:r>
              <a:rPr lang="uk-UA" sz="24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Times New Roman" panose="02020603050405020304" pitchFamily="18" charset="0"/>
              </a:rPr>
              <a:t>Проблеми національного характеру в лінгвокраїнознавстві</a:t>
            </a:r>
          </a:p>
          <a:p>
            <a:pPr marL="0" indent="0">
              <a:lnSpc>
                <a:spcPct val="70000"/>
              </a:lnSpc>
              <a:buSzPts val="2800"/>
              <a:buNone/>
            </a:pPr>
            <a:r>
              <a:rPr lang="uk-UA" sz="24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uk-UA" sz="24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Times New Roman" panose="02020603050405020304" pitchFamily="18" charset="0"/>
              </a:rPr>
              <a:t>Національно-культурна семантика</a:t>
            </a:r>
            <a:endParaRPr lang="uk-UA" sz="2400" dirty="0">
              <a:solidFill>
                <a:schemeClr val="accent1">
                  <a:lumMod val="75000"/>
                </a:schemeClr>
              </a:solidFill>
              <a:effectLst/>
              <a:latin typeface="Arsenal" panose="020B0604020202020204" charset="-52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320073" y="6018835"/>
            <a:ext cx="6861274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8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120\4</a:t>
            </a:r>
          </a:p>
        </p:txBody>
      </p:sp>
      <p:sp>
        <p:nvSpPr>
          <p:cNvPr id="13" name="Google Shape;137;p7"/>
          <p:cNvSpPr txBox="1">
            <a:spLocks/>
          </p:cNvSpPr>
          <p:nvPr/>
        </p:nvSpPr>
        <p:spPr>
          <a:xfrm>
            <a:off x="667610" y="4200255"/>
            <a:ext cx="2478687" cy="89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Коновалова Марія Михайлівна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доцент кафедри української філології, </a:t>
            </a:r>
            <a:r>
              <a:rPr lang="uk-UA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к.філол.наук</a:t>
            </a:r>
            <a:endParaRPr lang="uk-UA" sz="1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української філології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rcRect t="2547" b="2547"/>
          <a:stretch/>
        </p:blipFill>
        <p:spPr>
          <a:xfrm>
            <a:off x="675324" y="1868047"/>
            <a:ext cx="1954054" cy="1940355"/>
          </a:xfrm>
          <a:prstGeom prst="ellipse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18F336E-B711-4813-BFAE-0891E1095600}"/>
              </a:ext>
            </a:extLst>
          </p:cNvPr>
          <p:cNvSpPr txBox="1"/>
          <p:nvPr/>
        </p:nvSpPr>
        <p:spPr>
          <a:xfrm>
            <a:off x="98297" y="21281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solidFill>
                  <a:srgbClr val="002060"/>
                </a:solidFill>
                <a:latin typeface="Arsenal" panose="02010504060200020004" pitchFamily="50" charset="0"/>
              </a:rPr>
              <a:t>СП «Викладання української мови як іноземної»</a:t>
            </a:r>
            <a:endParaRPr lang="uk-UA" sz="1800" dirty="0"/>
          </a:p>
        </p:txBody>
      </p:sp>
    </p:spTree>
    <p:extLst>
      <p:ext uri="{BB962C8B-B14F-4D97-AF65-F5344CB8AC3E}">
        <p14:creationId xmlns:p14="http://schemas.microsoft.com/office/powerpoint/2010/main" val="16012323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68205" y="737171"/>
            <a:ext cx="9509567" cy="863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>
              <a:buClr>
                <a:srgbClr val="003480"/>
              </a:buClr>
              <a:buSzPts val="4400"/>
            </a:pPr>
            <a:r>
              <a:rPr lang="uk-UA" sz="4400" dirty="0">
                <a:solidFill>
                  <a:schemeClr val="accent1">
                    <a:lumMod val="75000"/>
                  </a:schemeClr>
                </a:solidFill>
                <a:effectLst/>
                <a:latin typeface="Mariupol Strong" panose="02010B00020201010004"/>
                <a:ea typeface="Malgun Gothic" panose="020B0503020000020004" pitchFamily="34" charset="-127"/>
              </a:rPr>
              <a:t>Лінгвокраїнознавство (українська мова)</a:t>
            </a:r>
            <a:endParaRPr lang="uk-UA"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868205" y="1696826"/>
            <a:ext cx="9984026" cy="3854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uk-UA" sz="20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навчання: </a:t>
            </a:r>
            <a:br>
              <a:rPr lang="uk-UA" sz="20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</a:br>
            <a:r>
              <a:rPr lang="uk-UA" sz="1800" b="1" i="1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Times New Roman" panose="02020603050405020304" pitchFamily="18" charset="0"/>
                <a:cs typeface="Arial" panose="020B0604020202020204" pitchFamily="34" charset="0"/>
              </a:rPr>
              <a:t>знати</a:t>
            </a:r>
            <a:r>
              <a:rPr lang="uk-UA" sz="18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uk-UA" sz="1800" dirty="0">
              <a:solidFill>
                <a:schemeClr val="accent1">
                  <a:lumMod val="75000"/>
                </a:schemeClr>
              </a:solidFill>
              <a:effectLst/>
              <a:latin typeface="Arsenal" panose="020B0604020202020204" charset="-52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18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Times New Roman" panose="02020603050405020304" pitchFamily="18" charset="0"/>
                <a:cs typeface="Arial" panose="020B0604020202020204" pitchFamily="34" charset="0"/>
              </a:rPr>
              <a:t>роль і місце лінгвокраїнознавчого підходу в системі навчання мови як іноземної;</a:t>
            </a:r>
            <a:endParaRPr lang="uk-UA" sz="1800" dirty="0">
              <a:solidFill>
                <a:schemeClr val="accent1">
                  <a:lumMod val="75000"/>
                </a:schemeClr>
              </a:solidFill>
              <a:effectLst/>
              <a:latin typeface="Arsenal" panose="020B0604020202020204" charset="-52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18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Calibri" panose="020F0502020204030204" pitchFamily="34" charset="0"/>
                <a:cs typeface="Arial" panose="020B0604020202020204" pitchFamily="34" charset="0"/>
              </a:rPr>
              <a:t>типологію лексики і фразеології; 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18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Times New Roman" panose="02020603050405020304" pitchFamily="18" charset="0"/>
                <a:cs typeface="Arial" panose="020B0604020202020204" pitchFamily="34" charset="0"/>
              </a:rPr>
              <a:t>особливості формування лінгвокраїнознавчих навичок різних видах мовленнєвої діяльності.</a:t>
            </a:r>
            <a:endParaRPr lang="uk-UA" sz="1800" dirty="0">
              <a:solidFill>
                <a:schemeClr val="accent1">
                  <a:lumMod val="75000"/>
                </a:schemeClr>
              </a:solidFill>
              <a:effectLst/>
              <a:latin typeface="Arsenal" panose="020B0604020202020204" charset="-52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1430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uk-UA" sz="1800" b="1" i="1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Times New Roman" panose="02020603050405020304" pitchFamily="18" charset="0"/>
                <a:cs typeface="Arial" panose="020B0604020202020204" pitchFamily="34" charset="0"/>
              </a:rPr>
              <a:t>уміти:</a:t>
            </a:r>
            <a:endParaRPr lang="uk-UA" sz="1800" dirty="0">
              <a:solidFill>
                <a:schemeClr val="accent1">
                  <a:lumMod val="75000"/>
                </a:schemeClr>
              </a:solidFill>
              <a:effectLst/>
              <a:latin typeface="Arsenal" panose="020B0604020202020204" charset="-52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18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Calibri" panose="020F0502020204030204" pitchFamily="34" charset="0"/>
                <a:cs typeface="Arial" panose="020B0604020202020204" pitchFamily="34" charset="0"/>
              </a:rPr>
              <a:t>давати лінгвокраїнознавчий коментар окремих лексем та текстів;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18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Times New Roman" panose="02020603050405020304" pitchFamily="18" charset="0"/>
                <a:cs typeface="Arial" panose="020B0604020202020204" pitchFamily="34" charset="0"/>
              </a:rPr>
              <a:t>відбирати та готувати текстовий матеріал культурологічного змісту для чужомовної аудиторії;</a:t>
            </a:r>
            <a:endParaRPr lang="uk-UA" sz="1800" dirty="0">
              <a:solidFill>
                <a:schemeClr val="accent1">
                  <a:lumMod val="75000"/>
                </a:schemeClr>
              </a:solidFill>
              <a:effectLst/>
              <a:latin typeface="Arsenal" panose="020B0604020202020204" charset="-52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18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Times New Roman" panose="02020603050405020304" pitchFamily="18" charset="0"/>
                <a:cs typeface="Arial" panose="020B0604020202020204" pitchFamily="34" charset="0"/>
              </a:rPr>
              <a:t>використовувати різноманітні наочні засоби для навчання лінгвокраїнознавства.</a:t>
            </a:r>
            <a:endParaRPr lang="uk-UA" sz="1800" dirty="0">
              <a:solidFill>
                <a:schemeClr val="accent1">
                  <a:lumMod val="75000"/>
                </a:schemeClr>
              </a:solidFill>
              <a:effectLst/>
              <a:latin typeface="Arsenal" panose="020B0604020202020204" charset="-52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376057" y="6018835"/>
            <a:ext cx="6805290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5       Форма контролю: </a:t>
            </a:r>
            <a:r>
              <a:rPr lang="ru-RU" sz="2400" dirty="0" err="1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залік</a:t>
            </a:r>
            <a:endParaRPr lang="ru-RU" sz="2400" dirty="0">
              <a:solidFill>
                <a:schemeClr val="bg1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</a:t>
            </a:r>
            <a:r>
              <a:rPr lang="ru-RU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:  90\3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української філології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32FAB0-78AB-4EB4-BDCC-CD2B0771B63D}"/>
              </a:ext>
            </a:extLst>
          </p:cNvPr>
          <p:cNvSpPr txBox="1"/>
          <p:nvPr/>
        </p:nvSpPr>
        <p:spPr>
          <a:xfrm>
            <a:off x="98297" y="21281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solidFill>
                  <a:srgbClr val="002060"/>
                </a:solidFill>
                <a:latin typeface="Arsenal" panose="02010504060200020004" pitchFamily="50" charset="0"/>
              </a:rPr>
              <a:t>СП «Викладання української мови як іноземної»</a:t>
            </a:r>
            <a:endParaRPr lang="uk-UA" sz="1800" dirty="0"/>
          </a:p>
        </p:txBody>
      </p:sp>
    </p:spTree>
    <p:extLst>
      <p:ext uri="{BB962C8B-B14F-4D97-AF65-F5344CB8AC3E}">
        <p14:creationId xmlns:p14="http://schemas.microsoft.com/office/powerpoint/2010/main" val="34140754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565433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>
              <a:buClr>
                <a:srgbClr val="003480"/>
              </a:buClr>
              <a:buSzPts val="4400"/>
            </a:pPr>
            <a:r>
              <a:rPr lang="uk-UA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Сертифікатна програма «Редагування та коректура</a:t>
            </a: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»</a:t>
            </a:r>
            <a:endParaRPr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918273" y="2827250"/>
            <a:ext cx="8253810" cy="3191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Програма передбачає вибіркові освітні компоненти: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/>
            </a:r>
            <a:b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</a:b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Arsenal"/>
                <a:ea typeface="Arsenal"/>
                <a:cs typeface="Arsenal"/>
                <a:sym typeface="Arsenal"/>
              </a:rPr>
              <a:t>1.</a:t>
            </a: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uk-UA" sz="1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Правописний практикум з української мови 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Arsenal"/>
                <a:ea typeface="Arsenal"/>
                <a:cs typeface="Arsenal"/>
                <a:sym typeface="Arsenal"/>
              </a:rPr>
              <a:t>2. </a:t>
            </a:r>
            <a:r>
              <a:rPr lang="uk-UA" sz="1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Коректорський практикум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1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</a:rPr>
              <a:t>3. Редагування </a:t>
            </a:r>
            <a:r>
              <a:rPr lang="uk-UA" sz="1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</a:rPr>
              <a:t>медіатекстів</a:t>
            </a:r>
            <a:endParaRPr lang="uk-UA" sz="18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Malgun Gothic" panose="020B0503020000020004" pitchFamily="34" charset="-127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1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Arsenal"/>
                <a:sym typeface="Arsenal"/>
              </a:rPr>
              <a:t>4. </a:t>
            </a:r>
            <a:r>
              <a:rPr lang="uk-UA" sz="1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Практична стилістика</a:t>
            </a:r>
            <a:endParaRPr lang="uk-UA" sz="1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Malgun Gothic" panose="020B0503020000020004" pitchFamily="34" charset="-127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1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Arsenal"/>
                <a:sym typeface="Arsenal"/>
              </a:rPr>
              <a:t>5. </a:t>
            </a:r>
            <a:r>
              <a:rPr lang="uk-UA" sz="1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</a:rPr>
              <a:t>Технічне редагування та художнє оформлення</a:t>
            </a:r>
            <a:endParaRPr lang="uk-UA" sz="18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Malgun Gothic" panose="020B0503020000020004" pitchFamily="34" charset="-127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1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Arsenal"/>
                <a:sym typeface="Arsenal"/>
              </a:rPr>
              <a:t> 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357396" y="6018835"/>
            <a:ext cx="6823951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3,4,5,6,7,8       Форма контролю: заліки, екзамен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900\30</a:t>
            </a:r>
          </a:p>
        </p:txBody>
      </p:sp>
      <p:sp>
        <p:nvSpPr>
          <p:cNvPr id="13" name="Google Shape;137;p7"/>
          <p:cNvSpPr txBox="1">
            <a:spLocks/>
          </p:cNvSpPr>
          <p:nvPr/>
        </p:nvSpPr>
        <p:spPr>
          <a:xfrm>
            <a:off x="188495" y="4582996"/>
            <a:ext cx="2421683" cy="120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КЕРІВНИК ПРОГРАМИ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Євмененко Олена Валеріївна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доцент кафедри української філології, </a:t>
            </a:r>
            <a:r>
              <a:rPr lang="uk-UA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к.філол.наук</a:t>
            </a:r>
            <a:endParaRPr lang="uk-UA" sz="1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української філології</a:t>
            </a:r>
          </a:p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інформаційної діяльності </a:t>
            </a:r>
          </a:p>
        </p:txBody>
      </p:sp>
      <p:sp>
        <p:nvSpPr>
          <p:cNvPr id="14" name="Google Shape;137;p7"/>
          <p:cNvSpPr txBox="1">
            <a:spLocks/>
          </p:cNvSpPr>
          <p:nvPr/>
        </p:nvSpPr>
        <p:spPr>
          <a:xfrm>
            <a:off x="1185211" y="1735025"/>
            <a:ext cx="8597211" cy="680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Кваліфікація: редактор контенту, коректор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85014DD-AADA-3D5D-76DC-E5D97612E7F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68970" y="2610291"/>
            <a:ext cx="1430863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5661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38198" y="259717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ctr">
              <a:buClr>
                <a:srgbClr val="003480"/>
              </a:buClr>
              <a:buSzPts val="4400"/>
            </a:pPr>
            <a:r>
              <a:rPr lang="uk-UA" sz="3600" dirty="0">
                <a:solidFill>
                  <a:schemeClr val="accent1">
                    <a:lumMod val="75000"/>
                  </a:schemeClr>
                </a:solidFill>
                <a:effectLst/>
                <a:latin typeface="Mariupol Strong" panose="02010B00020201010004"/>
                <a:ea typeface="Malgun Gothic" panose="020B0503020000020004" pitchFamily="34" charset="-127"/>
              </a:rPr>
              <a:t>Правописний практикум з української мови</a:t>
            </a:r>
            <a:endParaRPr lang="uk-UA" sz="3600" dirty="0">
              <a:latin typeface="Mariupol Strong" panose="02010B00020201010004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523381" y="1336885"/>
            <a:ext cx="10139199" cy="1378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Метою курсу є</a:t>
            </a:r>
            <a:r>
              <a:rPr lang="uk-UA" sz="24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 </a:t>
            </a:r>
            <a:r>
              <a:rPr lang="uk-UA" sz="20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Times New Roman" panose="02020603050405020304" pitchFamily="18" charset="0"/>
              </a:rPr>
              <a:t>ознайомлення здобувачів вищої освіти з основними поняттями і термінами української орфографії та пунктуації, зі специфікою змін у новій редакції Українського правопису (2019); опанування методики вивчення українського правопису в закладах освіти.</a:t>
            </a:r>
            <a:endParaRPr sz="2400" dirty="0">
              <a:solidFill>
                <a:schemeClr val="accent1">
                  <a:lumMod val="75000"/>
                </a:schemeClr>
              </a:solidFill>
              <a:latin typeface="Arsenal" panose="020B0604020202020204" charset="-52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643654" y="3181546"/>
            <a:ext cx="8365984" cy="2291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</a:t>
            </a:r>
            <a:r>
              <a:rPr lang="en-US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</a:p>
          <a:p>
            <a:pPr marL="0" indent="0">
              <a:buSzPts val="2800"/>
              <a:buNone/>
            </a:pPr>
            <a:r>
              <a:rPr lang="ru-RU" sz="21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1. </a:t>
            </a:r>
            <a:r>
              <a:rPr lang="uk-UA" sz="21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Times New Roman" panose="02020603050405020304" pitchFamily="18" charset="0"/>
              </a:rPr>
              <a:t>Українська орфографія та методика її викладання</a:t>
            </a:r>
            <a:endParaRPr lang="uk-UA" sz="2100" dirty="0">
              <a:solidFill>
                <a:schemeClr val="accent1">
                  <a:lumMod val="75000"/>
                </a:schemeClr>
              </a:solidFill>
              <a:latin typeface="Arsenal" panose="020B0604020202020204" charset="-52"/>
              <a:ea typeface="Arsenal"/>
              <a:cs typeface="Arsenal"/>
              <a:sym typeface="Arsenal"/>
            </a:endParaRPr>
          </a:p>
          <a:p>
            <a:pPr marL="0" indent="0">
              <a:buSzPts val="2800"/>
              <a:buNone/>
            </a:pPr>
            <a:r>
              <a:rPr lang="uk-UA" sz="21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2. </a:t>
            </a:r>
            <a:r>
              <a:rPr lang="uk-UA" sz="21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Times New Roman" panose="02020603050405020304" pitchFamily="18" charset="0"/>
              </a:rPr>
              <a:t>Українська пунктуація та методика її викладання</a:t>
            </a:r>
            <a:endParaRPr lang="en-US" sz="2100" dirty="0">
              <a:solidFill>
                <a:schemeClr val="accent1">
                  <a:lumMod val="75000"/>
                </a:schemeClr>
              </a:solidFill>
              <a:latin typeface="Arsenal" panose="020B0604020202020204" charset="-52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endParaRPr lang="uk-UA"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endParaRPr lang="en-US" sz="16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3,4         Форма контролю: екзамен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210\7</a:t>
            </a:r>
          </a:p>
        </p:txBody>
      </p:sp>
      <p:sp>
        <p:nvSpPr>
          <p:cNvPr id="13" name="Google Shape;137;p7"/>
          <p:cNvSpPr txBox="1">
            <a:spLocks/>
          </p:cNvSpPr>
          <p:nvPr/>
        </p:nvSpPr>
        <p:spPr>
          <a:xfrm>
            <a:off x="164967" y="4242851"/>
            <a:ext cx="2478687" cy="852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Дворянкін</a:t>
            </a: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Віктор Олександрович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доцент кафедри української філології, </a:t>
            </a:r>
            <a:r>
              <a:rPr lang="uk-UA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к.філол.наук</a:t>
            </a:r>
            <a:endParaRPr lang="uk-UA" sz="1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української філології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rcRect t="2482" b="2482"/>
          <a:stretch/>
        </p:blipFill>
        <p:spPr>
          <a:xfrm>
            <a:off x="523381" y="2763513"/>
            <a:ext cx="1259632" cy="125030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ACF5DD0-B1A1-4005-8D0C-A0A0E8BD5A59}"/>
              </a:ext>
            </a:extLst>
          </p:cNvPr>
          <p:cNvSpPr txBox="1"/>
          <p:nvPr/>
        </p:nvSpPr>
        <p:spPr>
          <a:xfrm>
            <a:off x="9244" y="119557"/>
            <a:ext cx="6486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solidFill>
                  <a:srgbClr val="002060"/>
                </a:solidFill>
                <a:latin typeface="Arsenal" panose="02010504060200020004" pitchFamily="50" charset="0"/>
              </a:rPr>
              <a:t>СП «Редагування та коректура»</a:t>
            </a:r>
          </a:p>
        </p:txBody>
      </p:sp>
    </p:spTree>
    <p:extLst>
      <p:ext uri="{BB962C8B-B14F-4D97-AF65-F5344CB8AC3E}">
        <p14:creationId xmlns:p14="http://schemas.microsoft.com/office/powerpoint/2010/main" val="17176718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15745" y="706871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ctr">
              <a:buClr>
                <a:srgbClr val="003480"/>
              </a:buClr>
              <a:buSzPts val="4400"/>
            </a:pP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Англійська для </a:t>
            </a:r>
            <a:r>
              <a:rPr lang="ru-RU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юристів</a:t>
            </a:r>
            <a:endParaRPr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904798" y="1792970"/>
            <a:ext cx="9984026" cy="3525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навчання: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/>
            </a:r>
            <a:b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</a:b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 </a:t>
            </a: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знати:</a:t>
            </a:r>
          </a:p>
          <a:p>
            <a:pPr marL="342900">
              <a:lnSpc>
                <a:spcPct val="120000"/>
              </a:lnSpc>
              <a:spcBef>
                <a:spcPts val="0"/>
              </a:spcBef>
              <a:buSzPts val="2800"/>
            </a:pP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норми та правила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професійного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спілкування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українською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англійською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мовами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/>
            </a:r>
            <a:b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</a:b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 </a:t>
            </a: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вміти:</a:t>
            </a:r>
          </a:p>
          <a:p>
            <a:pPr marL="342900">
              <a:lnSpc>
                <a:spcPct val="120000"/>
              </a:lnSpc>
              <a:spcBef>
                <a:spcPts val="0"/>
              </a:spcBef>
              <a:buSzPts val="2800"/>
            </a:pP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усно і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письмово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спілкуватися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іноземною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мовою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 </a:t>
            </a:r>
          </a:p>
          <a:p>
            <a:pPr marL="342900">
              <a:lnSpc>
                <a:spcPct val="120000"/>
              </a:lnSpc>
              <a:spcBef>
                <a:spcPts val="0"/>
              </a:spcBef>
              <a:buSzPts val="2800"/>
            </a:pP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демонструвати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фундаментальні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знання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англійської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мови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розуміти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основні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ідеї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складних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текстів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англійською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мовою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використовувати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письмову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й усну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інформацію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англійською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мовою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при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виконанні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певних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задач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діяльності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робити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детальні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повідомлення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з широкого кола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питань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викладати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свій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погляд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на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певну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проблему.</a:t>
            </a: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3,4,5,6         Форма контролю: заліки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360\12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прикладної філології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2F4E3E-5C9E-4978-A4B1-3F622DE1A43F}"/>
              </a:ext>
            </a:extLst>
          </p:cNvPr>
          <p:cNvSpPr txBox="1"/>
          <p:nvPr/>
        </p:nvSpPr>
        <p:spPr>
          <a:xfrm>
            <a:off x="9244" y="119557"/>
            <a:ext cx="6486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>
                <a:solidFill>
                  <a:srgbClr val="002060"/>
                </a:solidFill>
                <a:latin typeface="Arsenal" panose="02010504060200020004" pitchFamily="50" charset="0"/>
              </a:rPr>
              <a:t>СП «Юридичний переклад»</a:t>
            </a:r>
          </a:p>
        </p:txBody>
      </p:sp>
    </p:spTree>
    <p:extLst>
      <p:ext uri="{BB962C8B-B14F-4D97-AF65-F5344CB8AC3E}">
        <p14:creationId xmlns:p14="http://schemas.microsoft.com/office/powerpoint/2010/main" val="42383805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15745" y="706871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 algn="ctr">
              <a:buClr>
                <a:srgbClr val="003480"/>
              </a:buClr>
              <a:buSzPts val="4400"/>
            </a:pPr>
            <a:r>
              <a:rPr lang="uk-UA" sz="4400" dirty="0">
                <a:solidFill>
                  <a:schemeClr val="accent1">
                    <a:lumMod val="75000"/>
                  </a:schemeClr>
                </a:solidFill>
                <a:effectLst/>
                <a:latin typeface="Mariupol Strong" panose="02010B00020201010004"/>
                <a:ea typeface="Malgun Gothic" panose="020B0503020000020004" pitchFamily="34" charset="-127"/>
              </a:rPr>
              <a:t>Правописний практикум з української мови</a:t>
            </a:r>
            <a:endParaRPr dirty="0">
              <a:latin typeface="Mariupol Strong" panose="02010B00020201010004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904798" y="1792970"/>
            <a:ext cx="9984026" cy="3525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навчання: </a:t>
            </a:r>
            <a:br>
              <a:rPr lang="uk-UA" sz="2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</a:br>
            <a:r>
              <a:rPr lang="uk-UA" sz="2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знати:</a:t>
            </a:r>
          </a:p>
          <a:p>
            <a:pPr marL="342900" algn="just">
              <a:spcBef>
                <a:spcPts val="0"/>
              </a:spcBef>
              <a:buSzPts val="2800"/>
            </a:pPr>
            <a:r>
              <a:rPr lang="uk-UA" sz="2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основні поняття й терміни української орфографії та пунктуації;</a:t>
            </a:r>
          </a:p>
          <a:p>
            <a:pPr marL="342900" algn="just">
              <a:spcBef>
                <a:spcPts val="0"/>
              </a:spcBef>
              <a:buSzPts val="2800"/>
            </a:pPr>
            <a:r>
              <a:rPr lang="uk-UA" sz="2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правила написання слів та вживання розділових знаків в українській мові;</a:t>
            </a:r>
          </a:p>
          <a:p>
            <a:pPr marL="342900" algn="just">
              <a:spcBef>
                <a:spcPts val="0"/>
              </a:spcBef>
              <a:buSzPts val="2800"/>
            </a:pPr>
            <a:r>
              <a:rPr lang="uk-UA" sz="2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зміни в Українському правописі – 2019;</a:t>
            </a:r>
          </a:p>
          <a:p>
            <a:pPr marL="342900" algn="just">
              <a:spcBef>
                <a:spcPts val="0"/>
              </a:spcBef>
              <a:buSzPts val="2800"/>
            </a:pPr>
            <a:r>
              <a:rPr lang="uk-UA" sz="2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методику засвоєння студентами (учнями) відповідного програмового матеріалу (розділи «Українська орфографія», «Українська пунктуація»). </a:t>
            </a:r>
          </a:p>
          <a:p>
            <a:pPr marL="0" indent="0" algn="just">
              <a:spcBef>
                <a:spcPts val="0"/>
              </a:spcBef>
              <a:buSzPts val="2800"/>
              <a:buNone/>
            </a:pPr>
            <a:r>
              <a:rPr lang="uk-UA" sz="2600" dirty="0">
                <a:solidFill>
                  <a:srgbClr val="003480"/>
                </a:solidFill>
                <a:highlight>
                  <a:srgbClr val="FFFF00"/>
                </a:highlight>
                <a:latin typeface="Arsenal"/>
                <a:ea typeface="Arsenal"/>
                <a:cs typeface="Arsenal"/>
                <a:sym typeface="Arsenal"/>
              </a:rPr>
              <a:t/>
            </a:r>
            <a:br>
              <a:rPr lang="uk-UA" sz="2600" dirty="0">
                <a:solidFill>
                  <a:srgbClr val="003480"/>
                </a:solidFill>
                <a:highlight>
                  <a:srgbClr val="FFFF00"/>
                </a:highlight>
                <a:latin typeface="Arsenal"/>
                <a:ea typeface="Arsenal"/>
                <a:cs typeface="Arsenal"/>
                <a:sym typeface="Arsenal"/>
              </a:rPr>
            </a:br>
            <a:r>
              <a:rPr lang="uk-UA" sz="2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 </a:t>
            </a:r>
            <a:r>
              <a:rPr lang="uk-UA" sz="2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вміти:</a:t>
            </a:r>
          </a:p>
          <a:p>
            <a:pPr marL="342900" algn="just">
              <a:spcBef>
                <a:spcPts val="0"/>
              </a:spcBef>
              <a:buSzPts val="2800"/>
            </a:pPr>
            <a:r>
              <a:rPr lang="uk-UA" sz="2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аналізувати й тлумачити основні поняття й терміни української орфографії та пунктуації;</a:t>
            </a:r>
          </a:p>
          <a:p>
            <a:pPr marL="342900" algn="just">
              <a:spcBef>
                <a:spcPts val="0"/>
              </a:spcBef>
              <a:buSzPts val="2800"/>
            </a:pPr>
            <a:r>
              <a:rPr lang="uk-UA" sz="2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правильно застосовувати принципи української орфографії та пунктуації;</a:t>
            </a:r>
          </a:p>
          <a:p>
            <a:pPr marL="342900" algn="just">
              <a:spcBef>
                <a:spcPts val="0"/>
              </a:spcBef>
              <a:buSzPts val="2800"/>
            </a:pPr>
            <a:r>
              <a:rPr lang="uk-UA" sz="2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чітко пояснювати зміни в Українському правописі – 2019, подавати необхідні лінгвістичні коментарі;</a:t>
            </a:r>
          </a:p>
          <a:p>
            <a:pPr marL="342900" algn="just">
              <a:spcBef>
                <a:spcPts val="0"/>
              </a:spcBef>
              <a:buSzPts val="2800"/>
            </a:pPr>
            <a:r>
              <a:rPr lang="uk-UA" sz="2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активно використовувати методику навчання української орфографії та пунктуації в загальноосвітній та вищій школі. </a:t>
            </a: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3,4       Форма контролю: екзамен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</a:t>
            </a:r>
            <a:r>
              <a:rPr lang="en-US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210</a:t>
            </a: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\</a:t>
            </a:r>
            <a:r>
              <a:rPr lang="en-US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7</a:t>
            </a:r>
            <a:endParaRPr lang="uk-UA" sz="2400" dirty="0">
              <a:solidFill>
                <a:schemeClr val="bg1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української філології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2F4E3E-5C9E-4978-A4B1-3F622DE1A43F}"/>
              </a:ext>
            </a:extLst>
          </p:cNvPr>
          <p:cNvSpPr txBox="1"/>
          <p:nvPr/>
        </p:nvSpPr>
        <p:spPr>
          <a:xfrm>
            <a:off x="9244" y="119557"/>
            <a:ext cx="6486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solidFill>
                  <a:srgbClr val="002060"/>
                </a:solidFill>
                <a:latin typeface="Arsenal" panose="02010504060200020004" pitchFamily="50" charset="0"/>
              </a:rPr>
              <a:t>СП «Редагування та коректура»</a:t>
            </a:r>
          </a:p>
        </p:txBody>
      </p:sp>
    </p:spTree>
    <p:extLst>
      <p:ext uri="{BB962C8B-B14F-4D97-AF65-F5344CB8AC3E}">
        <p14:creationId xmlns:p14="http://schemas.microsoft.com/office/powerpoint/2010/main" val="74174782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38198" y="259717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ctr">
              <a:buClr>
                <a:srgbClr val="003480"/>
              </a:buClr>
              <a:buSzPts val="4400"/>
            </a:pPr>
            <a:r>
              <a:rPr lang="uk-UA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Коректорський практикум</a:t>
            </a:r>
            <a:endParaRPr lang="uk-UA"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523381" y="1336885"/>
            <a:ext cx="10139199" cy="1085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uk-UA" sz="20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Times New Roman" panose="02020603050405020304" pitchFamily="18" charset="0"/>
              </a:rPr>
              <a:t>формування у студентів навичок ретельного опрацювання текстового матеріалу; ознайомлення студентів із основними видавничими нормами корегування та редагування текстів.</a:t>
            </a:r>
            <a:endParaRPr sz="2000" dirty="0">
              <a:solidFill>
                <a:schemeClr val="accent1">
                  <a:lumMod val="75000"/>
                </a:schemeClr>
              </a:solidFill>
              <a:latin typeface="Arsenal" panose="020B0604020202020204" charset="-52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412427" y="2281543"/>
            <a:ext cx="8597211" cy="3191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buSzPts val="2800"/>
              <a:buNone/>
            </a:pPr>
            <a:r>
              <a:rPr lang="uk-UA" sz="2900" b="1" dirty="0">
                <a:solidFill>
                  <a:srgbClr val="00348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Змістовні модулі:</a:t>
            </a:r>
            <a:r>
              <a:rPr lang="en-US" sz="2900" b="1" dirty="0">
                <a:solidFill>
                  <a:srgbClr val="00348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 </a:t>
            </a:r>
          </a:p>
          <a:p>
            <a:pPr marL="0" indent="0">
              <a:buSzPts val="2800"/>
              <a:buNone/>
            </a:pPr>
            <a:r>
              <a:rPr lang="ru-RU" sz="2900" dirty="0">
                <a:solidFill>
                  <a:srgbClr val="00348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1</a:t>
            </a:r>
            <a:r>
              <a:rPr lang="ru-RU" sz="29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. </a:t>
            </a:r>
            <a:r>
              <a:rPr lang="uk-UA" sz="29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Основи коректорської діяльності.</a:t>
            </a:r>
            <a:endParaRPr lang="uk-UA" sz="2900" dirty="0">
              <a:solidFill>
                <a:schemeClr val="accent1">
                  <a:lumMod val="75000"/>
                </a:schemeClr>
              </a:solidFill>
              <a:latin typeface="Arsenal" panose="020B0604020202020204" charset="-52"/>
              <a:ea typeface="Arsenal"/>
              <a:cs typeface="Arsenal"/>
              <a:sym typeface="Arsenal"/>
            </a:endParaRPr>
          </a:p>
          <a:p>
            <a:pPr marL="0" indent="0">
              <a:buSzPts val="2800"/>
              <a:buNone/>
            </a:pPr>
            <a:r>
              <a:rPr lang="uk-UA" sz="29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2. </a:t>
            </a:r>
            <a:r>
              <a:rPr lang="uk-UA" sz="29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Техніка коректорської діяльності.</a:t>
            </a:r>
            <a:endParaRPr lang="en-US" sz="2900" b="0" i="0" dirty="0">
              <a:solidFill>
                <a:schemeClr val="accent1">
                  <a:lumMod val="75000"/>
                </a:schemeClr>
              </a:solidFill>
              <a:effectLst/>
              <a:latin typeface="Arsenal" panose="020B0604020202020204" charset="-52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endParaRPr lang="en-US" sz="2900" dirty="0">
              <a:solidFill>
                <a:srgbClr val="000000"/>
              </a:solidFill>
              <a:latin typeface="Arsenal" panose="020B0604020202020204" charset="-52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900" b="1" dirty="0">
                <a:solidFill>
                  <a:srgbClr val="00348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Результати навчання:</a:t>
            </a:r>
            <a:r>
              <a:rPr lang="uk-UA" sz="2900" dirty="0">
                <a:solidFill>
                  <a:srgbClr val="00348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 </a:t>
            </a:r>
            <a:endParaRPr lang="en-US" sz="2900" dirty="0">
              <a:solidFill>
                <a:srgbClr val="003480"/>
              </a:solidFill>
              <a:latin typeface="Arsenal" panose="020B0604020202020204" charset="-52"/>
              <a:ea typeface="Arsenal"/>
              <a:cs typeface="Arsenal"/>
              <a:sym typeface="Arsenal"/>
            </a:endParaRPr>
          </a:p>
          <a:p>
            <a:pPr marL="342900" algn="just">
              <a:tabLst>
                <a:tab pos="457200" algn="l"/>
              </a:tabLst>
            </a:pPr>
            <a:r>
              <a:rPr lang="uk-UA" sz="29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Times New Roman" panose="02020603050405020304" pitchFamily="18" charset="0"/>
              </a:rPr>
              <a:t>вміти виправляти орфографічні, граматичні, логічні та інші типи помилок;</a:t>
            </a:r>
          </a:p>
          <a:p>
            <a:pPr marL="342900" algn="just">
              <a:tabLst>
                <a:tab pos="457200" algn="l"/>
              </a:tabLst>
            </a:pPr>
            <a:r>
              <a:rPr lang="uk-UA" sz="29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Times New Roman" panose="02020603050405020304" pitchFamily="18" charset="0"/>
              </a:rPr>
              <a:t>володіти основними засобами виправлення букв і знаків у наборі;</a:t>
            </a:r>
          </a:p>
          <a:p>
            <a:pPr marL="342900" algn="just">
              <a:tabLst>
                <a:tab pos="457200" algn="l"/>
              </a:tabLst>
            </a:pPr>
            <a:r>
              <a:rPr lang="uk-UA" sz="29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Times New Roman" panose="02020603050405020304" pitchFamily="18" charset="0"/>
              </a:rPr>
              <a:t>орієнтуватися в нормах редагування основного простого та складного тексту;</a:t>
            </a:r>
          </a:p>
          <a:p>
            <a:pPr marL="342900" algn="just">
              <a:tabLst>
                <a:tab pos="457200" algn="l"/>
              </a:tabLst>
            </a:pPr>
            <a:r>
              <a:rPr lang="uk-UA" sz="29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Times New Roman" panose="02020603050405020304" pitchFamily="18" charset="0"/>
              </a:rPr>
              <a:t>знати основні норми для апарату видання.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endParaRPr lang="uk-UA"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endParaRPr lang="en-US" sz="16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5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180\6</a:t>
            </a:r>
          </a:p>
        </p:txBody>
      </p:sp>
      <p:sp>
        <p:nvSpPr>
          <p:cNvPr id="13" name="Google Shape;137;p7"/>
          <p:cNvSpPr txBox="1">
            <a:spLocks/>
          </p:cNvSpPr>
          <p:nvPr/>
        </p:nvSpPr>
        <p:spPr>
          <a:xfrm>
            <a:off x="155723" y="4197115"/>
            <a:ext cx="2478687" cy="718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Євмененко Олена Валеріївна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доцент кафедри української філології, </a:t>
            </a:r>
            <a:r>
              <a:rPr lang="uk-UA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к.філол.наук</a:t>
            </a:r>
            <a:endParaRPr lang="uk-UA" sz="1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української філології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rcRect t="3593" b="3593"/>
          <a:stretch/>
        </p:blipFill>
        <p:spPr>
          <a:xfrm>
            <a:off x="487936" y="2673958"/>
            <a:ext cx="1259632" cy="125030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ACF5DD0-B1A1-4005-8D0C-A0A0E8BD5A59}"/>
              </a:ext>
            </a:extLst>
          </p:cNvPr>
          <p:cNvSpPr txBox="1"/>
          <p:nvPr/>
        </p:nvSpPr>
        <p:spPr>
          <a:xfrm>
            <a:off x="9244" y="119557"/>
            <a:ext cx="6486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solidFill>
                  <a:srgbClr val="002060"/>
                </a:solidFill>
                <a:latin typeface="Arsenal" panose="02010504060200020004" pitchFamily="50" charset="0"/>
              </a:rPr>
              <a:t>СП «Редагування та коректура»</a:t>
            </a:r>
          </a:p>
        </p:txBody>
      </p:sp>
    </p:spTree>
    <p:extLst>
      <p:ext uri="{BB962C8B-B14F-4D97-AF65-F5344CB8AC3E}">
        <p14:creationId xmlns:p14="http://schemas.microsoft.com/office/powerpoint/2010/main" val="32786036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38198" y="259717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ctr">
              <a:buClr>
                <a:srgbClr val="003480"/>
              </a:buClr>
              <a:buSzPts val="4400"/>
            </a:pPr>
            <a:r>
              <a:rPr lang="uk-UA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Редагування </a:t>
            </a:r>
            <a:r>
              <a:rPr lang="uk-UA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медіатекстів</a:t>
            </a:r>
            <a:endParaRPr lang="uk-UA"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523381" y="1336885"/>
            <a:ext cx="10139199" cy="1085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uk-UA" sz="2400" b="0" i="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</a:rPr>
              <a:t>опанування базових теоретичних та практичних засад редагування медіа текстів; оволодіння основами </a:t>
            </a:r>
            <a:r>
              <a:rPr lang="uk-UA" sz="2400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</a:rPr>
              <a:t>рерайтингу</a:t>
            </a:r>
            <a:r>
              <a:rPr lang="uk-UA" sz="2400" b="0" i="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</a:rPr>
              <a:t> та </a:t>
            </a:r>
            <a:r>
              <a:rPr lang="uk-UA" sz="2400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</a:rPr>
              <a:t>копірайтингу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</a:t>
            </a:r>
            <a:endParaRPr sz="2400" dirty="0">
              <a:solidFill>
                <a:schemeClr val="accent1">
                  <a:lumMod val="75000"/>
                </a:schemeClr>
              </a:solidFill>
              <a:latin typeface="Arsenal" panose="020B0604020202020204" charset="-52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412427" y="2281543"/>
            <a:ext cx="8597211" cy="3191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</a:t>
            </a:r>
            <a:r>
              <a:rPr lang="en-US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</a:p>
          <a:p>
            <a:pPr marL="0" indent="0">
              <a:buSzPts val="2800"/>
              <a:buNone/>
            </a:pPr>
            <a:r>
              <a:rPr lang="ru-RU" sz="2400" dirty="0">
                <a:solidFill>
                  <a:srgbClr val="00348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1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. </a:t>
            </a:r>
            <a:r>
              <a:rPr lang="uk-UA" sz="2400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</a:rPr>
              <a:t>Медіатекст</a:t>
            </a:r>
            <a:r>
              <a:rPr lang="uk-UA" sz="2400" b="0" i="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</a:rPr>
              <a:t>: типологія та особливості редагування.</a:t>
            </a:r>
            <a:endParaRPr lang="uk-UA" sz="2400" dirty="0">
              <a:solidFill>
                <a:schemeClr val="accent1">
                  <a:lumMod val="75000"/>
                </a:schemeClr>
              </a:solidFill>
              <a:latin typeface="Arsenal" panose="020B0604020202020204" charset="-52"/>
              <a:ea typeface="Arsenal"/>
              <a:cs typeface="Arsenal"/>
              <a:sym typeface="Arsenal"/>
            </a:endParaRPr>
          </a:p>
          <a:p>
            <a:pPr marL="0" indent="0">
              <a:buSzPts val="2800"/>
              <a:buNone/>
            </a:pPr>
            <a:r>
              <a:rPr lang="uk-UA" sz="24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2. </a:t>
            </a:r>
            <a:r>
              <a:rPr lang="uk-UA" sz="2400" b="0" i="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</a:rPr>
              <a:t>Основи </a:t>
            </a:r>
            <a:r>
              <a:rPr lang="uk-UA" sz="2400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</a:rPr>
              <a:t>копірайтингу</a:t>
            </a:r>
            <a:r>
              <a:rPr lang="uk-UA" sz="2400" b="0" i="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</a:rPr>
              <a:t> та комерційна </a:t>
            </a:r>
            <a:r>
              <a:rPr lang="uk-UA" sz="2400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</a:rPr>
              <a:t>редактура</a:t>
            </a:r>
            <a:r>
              <a:rPr lang="uk-UA" sz="2400" b="0" i="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</a:rPr>
              <a:t> для медіа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</a:t>
            </a:r>
            <a:endParaRPr lang="en-US" sz="16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endParaRPr lang="en-US" sz="16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навчання: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endParaRPr lang="en-US"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algn="just"/>
            <a:r>
              <a:rPr lang="uk-UA" sz="2400" b="0" i="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</a:rPr>
              <a:t>ознайомлення з основними характеристиками </a:t>
            </a:r>
            <a:r>
              <a:rPr lang="uk-UA" sz="2400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</a:rPr>
              <a:t>медіатексту</a:t>
            </a:r>
            <a:r>
              <a:rPr lang="uk-UA" sz="2400" b="0" i="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</a:rPr>
              <a:t>;</a:t>
            </a:r>
          </a:p>
          <a:p>
            <a:pPr algn="just"/>
            <a:r>
              <a:rPr lang="uk-UA" sz="2400" b="0" i="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</a:rPr>
              <a:t>набуття навичок створення та редагування затребуваних суспільством та індустрією </a:t>
            </a:r>
            <a:r>
              <a:rPr lang="uk-UA" sz="2400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</a:rPr>
              <a:t>медіатекстів</a:t>
            </a:r>
            <a:r>
              <a:rPr lang="uk-UA" sz="2400" b="0" i="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</a:rPr>
              <a:t>;</a:t>
            </a:r>
          </a:p>
          <a:p>
            <a:pPr algn="just"/>
            <a:r>
              <a:rPr lang="uk-UA" sz="2400" b="0" i="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</a:rPr>
              <a:t>ознайомлення з видами редакторського читання та редагування;</a:t>
            </a:r>
          </a:p>
          <a:p>
            <a:pPr algn="just"/>
            <a:r>
              <a:rPr lang="uk-UA" sz="2400" b="0" i="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</a:rPr>
              <a:t>опанування базових засад комерційної </a:t>
            </a:r>
            <a:r>
              <a:rPr lang="uk-UA" sz="2400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</a:rPr>
              <a:t>редактури</a:t>
            </a:r>
            <a:r>
              <a:rPr lang="uk-UA" sz="2400" b="0" i="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</a:rPr>
              <a:t>.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endParaRPr lang="uk-UA"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endParaRPr lang="en-US" sz="16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6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</a:t>
            </a:r>
            <a:r>
              <a:rPr lang="en-US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1</a:t>
            </a: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2</a:t>
            </a:r>
            <a:r>
              <a:rPr lang="en-US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0</a:t>
            </a: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\4</a:t>
            </a:r>
          </a:p>
        </p:txBody>
      </p:sp>
      <p:sp>
        <p:nvSpPr>
          <p:cNvPr id="13" name="Google Shape;137;p7"/>
          <p:cNvSpPr txBox="1">
            <a:spLocks/>
          </p:cNvSpPr>
          <p:nvPr/>
        </p:nvSpPr>
        <p:spPr>
          <a:xfrm>
            <a:off x="155723" y="4197115"/>
            <a:ext cx="2478687" cy="949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Белла Марина Віталіївна, </a:t>
            </a:r>
            <a:r>
              <a:rPr lang="uk-UA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доцент кафедри інформаційної діяльності, кандидат наук із соціальних комунікацій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endParaRPr lang="uk-UA" sz="1400" b="1" dirty="0">
              <a:solidFill>
                <a:srgbClr val="003480"/>
              </a:solidFill>
              <a:highlight>
                <a:srgbClr val="FFFF00"/>
              </a:highlight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інформаційної діяльності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rcRect t="1275" b="1275"/>
          <a:stretch/>
        </p:blipFill>
        <p:spPr>
          <a:xfrm>
            <a:off x="285259" y="2224390"/>
            <a:ext cx="1838034" cy="182442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ACF5DD0-B1A1-4005-8D0C-A0A0E8BD5A59}"/>
              </a:ext>
            </a:extLst>
          </p:cNvPr>
          <p:cNvSpPr txBox="1"/>
          <p:nvPr/>
        </p:nvSpPr>
        <p:spPr>
          <a:xfrm>
            <a:off x="9244" y="119557"/>
            <a:ext cx="6486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solidFill>
                  <a:srgbClr val="002060"/>
                </a:solidFill>
                <a:latin typeface="Arsenal" panose="02010504060200020004" pitchFamily="50" charset="0"/>
              </a:rPr>
              <a:t>СП «Редагування та коректура»</a:t>
            </a:r>
          </a:p>
        </p:txBody>
      </p:sp>
    </p:spTree>
    <p:extLst>
      <p:ext uri="{BB962C8B-B14F-4D97-AF65-F5344CB8AC3E}">
        <p14:creationId xmlns:p14="http://schemas.microsoft.com/office/powerpoint/2010/main" val="35220372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38198" y="259717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ctr">
              <a:buClr>
                <a:srgbClr val="003480"/>
              </a:buClr>
              <a:buSzPts val="4400"/>
            </a:pPr>
            <a:r>
              <a:rPr lang="uk-UA" sz="3600" dirty="0">
                <a:solidFill>
                  <a:srgbClr val="003480"/>
                </a:solidFill>
                <a:latin typeface="Mariupol Strong" panose="02010B00020201010004"/>
                <a:ea typeface="Arial"/>
                <a:cs typeface="Arial"/>
                <a:sym typeface="Arial"/>
              </a:rPr>
              <a:t>Технічне редагування та художнє оформлення</a:t>
            </a:r>
            <a:endParaRPr lang="uk-UA" sz="3600" dirty="0">
              <a:latin typeface="Mariupol Strong" panose="02010B00020201010004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523381" y="1336885"/>
            <a:ext cx="10139199" cy="1085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0" lvl="0" indent="0" algn="just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uk-UA" sz="2400" b="0" i="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</a:rPr>
              <a:t>навчитися комплексно розуміти друковане та електронне видання у </a:t>
            </a:r>
            <a:r>
              <a:rPr lang="uk-UA" sz="2400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</a:rPr>
              <a:t>взаємозвʼязку</a:t>
            </a:r>
            <a:r>
              <a:rPr lang="uk-UA" sz="2400" b="0" i="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</a:rPr>
              <a:t> між змістом і зовнішнім оформленням; оволодіти теоретичними та практичними навичками підготовки оформлення видання та його окремих елементів</a:t>
            </a:r>
            <a:r>
              <a:rPr lang="uk-UA" sz="24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.</a:t>
            </a: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412427" y="2281543"/>
            <a:ext cx="8597211" cy="3191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</a:t>
            </a:r>
            <a:b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</a:br>
            <a:r>
              <a:rPr lang="ru-RU" sz="2400" dirty="0">
                <a:solidFill>
                  <a:srgbClr val="00348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1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. </a:t>
            </a:r>
            <a:r>
              <a:rPr lang="uk-UA" sz="2400" b="0" i="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</a:rPr>
              <a:t>Основи композиції та теорія кольору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.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2. </a:t>
            </a:r>
            <a:r>
              <a:rPr lang="uk-UA" sz="2400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</a:rPr>
              <a:t>Типографіка</a:t>
            </a:r>
            <a:r>
              <a:rPr lang="uk-UA" sz="2400" b="0" i="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</a:rPr>
              <a:t> та графічний дизайн.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3. </a:t>
            </a:r>
            <a:r>
              <a:rPr lang="uk-UA" sz="2400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</a:rPr>
              <a:t>Типографіка</a:t>
            </a:r>
            <a:r>
              <a:rPr lang="uk-UA" sz="2400" b="0" i="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</a:rPr>
              <a:t> та графічний дизайн.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 </a:t>
            </a:r>
            <a:endParaRPr lang="uk-UA" sz="2400" dirty="0">
              <a:solidFill>
                <a:schemeClr val="accent1">
                  <a:lumMod val="75000"/>
                </a:schemeClr>
              </a:solidFill>
              <a:latin typeface="Arsenal" panose="020B0604020202020204" charset="-52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4. </a:t>
            </a:r>
            <a:r>
              <a:rPr lang="uk-UA" sz="2400" b="0" i="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</a:rPr>
              <a:t>Технічна коректура.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5. </a:t>
            </a:r>
            <a:r>
              <a:rPr lang="uk-UA" sz="2400" b="0" i="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</a:rPr>
              <a:t>Технології мультимедіа та основи </a:t>
            </a:r>
            <a:r>
              <a:rPr lang="ru-RU" sz="2400" b="0" i="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</a:rPr>
              <a:t>веб-дизайну.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Arsenal" panose="020B0604020202020204" charset="-52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endParaRPr lang="uk-UA"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endParaRPr lang="en-US" sz="16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7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</a:t>
            </a:r>
            <a:r>
              <a:rPr lang="en-US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210</a:t>
            </a: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\</a:t>
            </a:r>
            <a:r>
              <a:rPr lang="en-US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7</a:t>
            </a:r>
            <a:endParaRPr lang="uk-UA" sz="2400" dirty="0">
              <a:solidFill>
                <a:schemeClr val="bg1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3" name="Google Shape;137;p7"/>
          <p:cNvSpPr txBox="1">
            <a:spLocks/>
          </p:cNvSpPr>
          <p:nvPr/>
        </p:nvSpPr>
        <p:spPr>
          <a:xfrm>
            <a:off x="155723" y="4197114"/>
            <a:ext cx="2478687" cy="940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Белла Марина Віталіївна, </a:t>
            </a:r>
            <a:r>
              <a:rPr lang="uk-UA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доцент кафедри інформаційної діяльності, кандидат наук із соціальних комунікацій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інформаційної діяльності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rcRect t="1275" b="1275"/>
          <a:stretch/>
        </p:blipFill>
        <p:spPr>
          <a:xfrm>
            <a:off x="351674" y="2333712"/>
            <a:ext cx="1759930" cy="176771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ACF5DD0-B1A1-4005-8D0C-A0A0E8BD5A59}"/>
              </a:ext>
            </a:extLst>
          </p:cNvPr>
          <p:cNvSpPr txBox="1"/>
          <p:nvPr/>
        </p:nvSpPr>
        <p:spPr>
          <a:xfrm>
            <a:off x="9244" y="119557"/>
            <a:ext cx="6486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solidFill>
                  <a:srgbClr val="002060"/>
                </a:solidFill>
                <a:latin typeface="Arsenal" panose="02010504060200020004" pitchFamily="50" charset="0"/>
              </a:rPr>
              <a:t>СП «Редагування та коректура»</a:t>
            </a:r>
          </a:p>
        </p:txBody>
      </p:sp>
    </p:spTree>
    <p:extLst>
      <p:ext uri="{BB962C8B-B14F-4D97-AF65-F5344CB8AC3E}">
        <p14:creationId xmlns:p14="http://schemas.microsoft.com/office/powerpoint/2010/main" val="9964439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15745" y="706871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 algn="ctr">
              <a:buClr>
                <a:srgbClr val="003480"/>
              </a:buClr>
              <a:buSzPts val="4400"/>
            </a:pPr>
            <a:r>
              <a:rPr lang="uk-UA" sz="4400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Технічне редагування та художнє оформлення</a:t>
            </a:r>
            <a:endParaRPr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904798" y="1792970"/>
            <a:ext cx="9984026" cy="3525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навчання: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uk-UA" sz="2000" b="0" i="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</a:rPr>
              <a:t>освоєння технології редагування;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uk-UA" sz="2000" b="0" i="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</a:rPr>
              <a:t>набуття вміння систематизувати та редагувати авторські матеріали, відповідно до тематики і концепції видання;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uk-UA" sz="2000" b="0" i="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</a:rPr>
              <a:t>набуття вміння застосовувати норми та технічні вимоги, закони композиції відповідно до сучасних досягнень техніки і технологій;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uk-UA" sz="2000" b="0" i="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</a:rPr>
              <a:t>засвоєння теоретичних та практичних знань з роботи з мультимедійною інформацією;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uk-UA" sz="2000" b="0" i="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</a:rPr>
              <a:t>здобуття навичок роботи з растровою та векторною графікою;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uk-UA" sz="2000" b="0" i="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</a:rPr>
              <a:t>оволодіння основними поняттями веб-дизайну;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uk-UA" sz="2000" b="0" i="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</a:rPr>
              <a:t>ознайомлення з сучасними програмними засобами створення веб-документів.</a:t>
            </a: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7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</a:t>
            </a:r>
            <a:r>
              <a:rPr lang="en-US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210</a:t>
            </a: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\</a:t>
            </a:r>
            <a:r>
              <a:rPr lang="en-US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7</a:t>
            </a:r>
            <a:endParaRPr lang="uk-UA" sz="2400" dirty="0">
              <a:solidFill>
                <a:schemeClr val="bg1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інформаційної діяльності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2F4E3E-5C9E-4978-A4B1-3F622DE1A43F}"/>
              </a:ext>
            </a:extLst>
          </p:cNvPr>
          <p:cNvSpPr txBox="1"/>
          <p:nvPr/>
        </p:nvSpPr>
        <p:spPr>
          <a:xfrm>
            <a:off x="9244" y="119557"/>
            <a:ext cx="6486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solidFill>
                  <a:srgbClr val="002060"/>
                </a:solidFill>
                <a:latin typeface="Arsenal" panose="02010504060200020004" pitchFamily="50" charset="0"/>
              </a:rPr>
              <a:t>СП «Редагування та коректура»</a:t>
            </a:r>
          </a:p>
        </p:txBody>
      </p:sp>
    </p:spTree>
    <p:extLst>
      <p:ext uri="{BB962C8B-B14F-4D97-AF65-F5344CB8AC3E}">
        <p14:creationId xmlns:p14="http://schemas.microsoft.com/office/powerpoint/2010/main" val="342553475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38198" y="259717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ctr">
              <a:buClr>
                <a:srgbClr val="003480"/>
              </a:buClr>
              <a:buSzPts val="4400"/>
            </a:pPr>
            <a:r>
              <a:rPr lang="uk-UA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Практична стилістика</a:t>
            </a:r>
            <a:endParaRPr lang="uk-UA"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411322" y="1336886"/>
            <a:ext cx="9878035" cy="845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uk-UA" sz="24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Times New Roman" panose="02020603050405020304" pitchFamily="18" charset="0"/>
              </a:rPr>
              <a:t>поглиблення знань студентів про теоретичну й практичну стилістику сучасної української літературної мови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.</a:t>
            </a:r>
            <a:endParaRPr sz="2400" dirty="0">
              <a:solidFill>
                <a:schemeClr val="accent1">
                  <a:lumMod val="75000"/>
                </a:schemeClr>
              </a:solidFill>
              <a:latin typeface="Arsenal" panose="020B0604020202020204" charset="-52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412427" y="2224727"/>
            <a:ext cx="8597211" cy="3248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/>
            </a:r>
            <a:b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</a:br>
            <a:r>
              <a:rPr lang="ru-RU" sz="2400" dirty="0">
                <a:solidFill>
                  <a:srgbClr val="00348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1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. </a:t>
            </a:r>
            <a:r>
              <a:rPr lang="uk-UA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Times New Roman" panose="02020603050405020304" pitchFamily="18" charset="0"/>
              </a:rPr>
              <a:t>Фоностилістика</a:t>
            </a:r>
            <a:r>
              <a:rPr lang="uk-UA" sz="24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Times New Roman" panose="02020603050405020304" pitchFamily="18" charset="0"/>
              </a:rPr>
              <a:t>.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2. </a:t>
            </a:r>
            <a:r>
              <a:rPr lang="uk-UA" sz="24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Times New Roman" panose="02020603050405020304" pitchFamily="18" charset="0"/>
              </a:rPr>
              <a:t>Стилістичні можливості лексики, фразеології.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3. </a:t>
            </a:r>
            <a:r>
              <a:rPr lang="uk-UA" sz="24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Times New Roman" panose="02020603050405020304" pitchFamily="18" charset="0"/>
              </a:rPr>
              <a:t>Морфологічні засоби стилістики.</a:t>
            </a:r>
            <a:endParaRPr lang="uk-UA" sz="2400" dirty="0">
              <a:solidFill>
                <a:schemeClr val="accent1">
                  <a:lumMod val="75000"/>
                </a:schemeClr>
              </a:solidFill>
              <a:latin typeface="Arsenal" panose="020B0604020202020204" charset="-52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accent1">
                    <a:lumMod val="75000"/>
                  </a:schemeClr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4. </a:t>
            </a:r>
            <a:r>
              <a:rPr lang="uk-UA" sz="24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Times New Roman" panose="02020603050405020304" pitchFamily="18" charset="0"/>
              </a:rPr>
              <a:t>Стилістичний синтаксис української мови.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endParaRPr lang="uk-UA" sz="2400" b="0" i="0" dirty="0">
              <a:solidFill>
                <a:schemeClr val="accent1">
                  <a:lumMod val="75000"/>
                </a:schemeClr>
              </a:solidFill>
              <a:effectLst/>
              <a:latin typeface="Arsenal" panose="020B0604020202020204" charset="-52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8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18</a:t>
            </a:r>
            <a:r>
              <a:rPr lang="en-US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0</a:t>
            </a: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\6</a:t>
            </a:r>
          </a:p>
        </p:txBody>
      </p:sp>
      <p:sp>
        <p:nvSpPr>
          <p:cNvPr id="13" name="Google Shape;137;p7"/>
          <p:cNvSpPr txBox="1">
            <a:spLocks/>
          </p:cNvSpPr>
          <p:nvPr/>
        </p:nvSpPr>
        <p:spPr>
          <a:xfrm>
            <a:off x="269400" y="4277519"/>
            <a:ext cx="2478687" cy="718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Мельничук Ірина Вікторівна, доцент кафедри української філології, </a:t>
            </a:r>
            <a:r>
              <a:rPr lang="uk-UA" sz="1400" b="1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к.філол.наук</a:t>
            </a:r>
            <a:endParaRPr lang="uk-UA" sz="1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української філології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rcRect l="746" r="746"/>
          <a:stretch/>
        </p:blipFill>
        <p:spPr>
          <a:xfrm>
            <a:off x="411322" y="2422124"/>
            <a:ext cx="1542079" cy="153065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ACF5DD0-B1A1-4005-8D0C-A0A0E8BD5A59}"/>
              </a:ext>
            </a:extLst>
          </p:cNvPr>
          <p:cNvSpPr txBox="1"/>
          <p:nvPr/>
        </p:nvSpPr>
        <p:spPr>
          <a:xfrm>
            <a:off x="9244" y="119557"/>
            <a:ext cx="6486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solidFill>
                  <a:srgbClr val="002060"/>
                </a:solidFill>
                <a:latin typeface="Arsenal" panose="02010504060200020004" pitchFamily="50" charset="0"/>
              </a:rPr>
              <a:t>СП «Редагування та коректура»</a:t>
            </a:r>
          </a:p>
        </p:txBody>
      </p:sp>
    </p:spTree>
    <p:extLst>
      <p:ext uri="{BB962C8B-B14F-4D97-AF65-F5344CB8AC3E}">
        <p14:creationId xmlns:p14="http://schemas.microsoft.com/office/powerpoint/2010/main" val="81001517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15745" y="706871"/>
            <a:ext cx="9509567" cy="839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ctr">
              <a:buClr>
                <a:srgbClr val="003480"/>
              </a:buClr>
              <a:buSzPts val="4400"/>
            </a:pPr>
            <a:r>
              <a:rPr lang="uk-UA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Практична стилістика</a:t>
            </a:r>
            <a:endParaRPr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904798" y="1635552"/>
            <a:ext cx="9984026" cy="4157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3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r>
              <a:rPr lang="uk-UA" sz="4900" b="1" dirty="0">
                <a:solidFill>
                  <a:srgbClr val="00348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Результати навчання:</a:t>
            </a:r>
            <a:r>
              <a:rPr lang="uk-UA" sz="4900" dirty="0">
                <a:solidFill>
                  <a:srgbClr val="003480"/>
                </a:solidFill>
                <a:latin typeface="Arsenal" panose="020B0604020202020204" charset="-52"/>
                <a:ea typeface="Arsenal"/>
                <a:cs typeface="Arsenal"/>
                <a:sym typeface="Arsenal"/>
              </a:rPr>
              <a:t> </a:t>
            </a:r>
          </a:p>
          <a:p>
            <a:pPr marL="11430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4900" b="1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Aptos" panose="020B0004020202020204" pitchFamily="34" charset="0"/>
                <a:cs typeface="Times New Roman" panose="02020603050405020304" pitchFamily="18" charset="0"/>
              </a:rPr>
              <a:t>знати:</a:t>
            </a:r>
            <a:r>
              <a:rPr lang="uk-UA" sz="49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uk-UA" sz="49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Aptos" panose="020B0004020202020204" pitchFamily="34" charset="0"/>
                <a:cs typeface="Times New Roman" panose="02020603050405020304" pitchFamily="18" charset="0"/>
              </a:rPr>
              <a:t>основні принципи й критерії класифікації та </a:t>
            </a:r>
            <a:r>
              <a:rPr lang="uk-UA" sz="4900" dirty="0" err="1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Aptos" panose="020B0004020202020204" pitchFamily="34" charset="0"/>
                <a:cs typeface="Times New Roman" panose="02020603050405020304" pitchFamily="18" charset="0"/>
              </a:rPr>
              <a:t>внутрішньожанрової</a:t>
            </a:r>
            <a:r>
              <a:rPr lang="uk-UA" sz="49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Aptos" panose="020B0004020202020204" pitchFamily="34" charset="0"/>
                <a:cs typeface="Times New Roman" panose="02020603050405020304" pitchFamily="18" charset="0"/>
              </a:rPr>
              <a:t> диференціації стилів;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uk-UA" sz="49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Aptos" panose="020B0004020202020204" pitchFamily="34" charset="0"/>
                <a:cs typeface="Times New Roman" panose="02020603050405020304" pitchFamily="18" charset="0"/>
              </a:rPr>
              <a:t>характерні риси й особливості функціонування стилів сучасної української мови, норми і специфіку використання в них </a:t>
            </a:r>
            <a:r>
              <a:rPr lang="uk-UA" sz="4900" dirty="0" err="1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Aptos" panose="020B0004020202020204" pitchFamily="34" charset="0"/>
                <a:cs typeface="Times New Roman" panose="02020603050405020304" pitchFamily="18" charset="0"/>
              </a:rPr>
              <a:t>мовних</a:t>
            </a:r>
            <a:r>
              <a:rPr lang="uk-UA" sz="49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Aptos" panose="020B0004020202020204" pitchFamily="34" charset="0"/>
                <a:cs typeface="Times New Roman" panose="02020603050405020304" pitchFamily="18" charset="0"/>
              </a:rPr>
              <a:t> засобів;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uk-UA" sz="49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Aptos" panose="020B0004020202020204" pitchFamily="34" charset="0"/>
                <a:cs typeface="Times New Roman" panose="02020603050405020304" pitchFamily="18" charset="0"/>
              </a:rPr>
              <a:t>словотворчі, морфологічні, синтаксичні засоби стилістики та можливості їх використання в тексті відповідно до мети, призначення, умов і сфери спілкування. </a:t>
            </a:r>
          </a:p>
          <a:p>
            <a:pPr marL="11430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4900" b="1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Aptos" panose="020B0004020202020204" pitchFamily="34" charset="0"/>
                <a:cs typeface="Times New Roman" panose="02020603050405020304" pitchFamily="18" charset="0"/>
              </a:rPr>
              <a:t>вміти:</a:t>
            </a:r>
            <a:r>
              <a:rPr lang="uk-UA" sz="49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uk-UA" sz="49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Aptos" panose="020B0004020202020204" pitchFamily="34" charset="0"/>
                <a:cs typeface="Times New Roman" panose="02020603050405020304" pitchFamily="18" charset="0"/>
              </a:rPr>
              <a:t>вільно орієнтуватися у стильовій різноманітності текстів;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uk-UA" sz="49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Aptos" panose="020B0004020202020204" pitchFamily="34" charset="0"/>
                <a:cs typeface="Times New Roman" panose="02020603050405020304" pitchFamily="18" charset="0"/>
              </a:rPr>
              <a:t>визначати стильові та жанрові </a:t>
            </a:r>
            <a:r>
              <a:rPr lang="uk-UA" sz="4900" dirty="0" err="1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Aptos" panose="020B0004020202020204" pitchFamily="34" charset="0"/>
                <a:cs typeface="Times New Roman" panose="02020603050405020304" pitchFamily="18" charset="0"/>
              </a:rPr>
              <a:t>мовні</a:t>
            </a:r>
            <a:r>
              <a:rPr lang="uk-UA" sz="49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Aptos" panose="020B0004020202020204" pitchFamily="34" charset="0"/>
                <a:cs typeface="Times New Roman" panose="02020603050405020304" pitchFamily="18" charset="0"/>
              </a:rPr>
              <a:t> ознаки текстів;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uk-UA" sz="49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Aptos" panose="020B0004020202020204" pitchFamily="34" charset="0"/>
                <a:cs typeface="Times New Roman" panose="02020603050405020304" pitchFamily="18" charset="0"/>
              </a:rPr>
              <a:t>здійснювати стилістичний аналіз текстів, виявляти відхилення від норм, застосовувати засоби для усунення недоліків;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uk-UA" sz="49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Aptos" panose="020B0004020202020204" pitchFamily="34" charset="0"/>
                <a:cs typeface="Times New Roman" panose="02020603050405020304" pitchFamily="18" charset="0"/>
              </a:rPr>
              <a:t>знаходити </a:t>
            </a:r>
            <a:r>
              <a:rPr lang="uk-UA" sz="4900" dirty="0" err="1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Aptos" panose="020B0004020202020204" pitchFamily="34" charset="0"/>
                <a:cs typeface="Times New Roman" panose="02020603050405020304" pitchFamily="18" charset="0"/>
              </a:rPr>
              <a:t>мовні</a:t>
            </a:r>
            <a:r>
              <a:rPr lang="uk-UA" sz="49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Aptos" panose="020B0004020202020204" pitchFamily="34" charset="0"/>
                <a:cs typeface="Times New Roman" panose="02020603050405020304" pitchFamily="18" charset="0"/>
              </a:rPr>
              <a:t> помилки й виправляти їх відповідно до норм української мови.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uk-UA" sz="4900" dirty="0">
                <a:solidFill>
                  <a:schemeClr val="accent1">
                    <a:lumMod val="75000"/>
                  </a:schemeClr>
                </a:solidFill>
                <a:effectLst/>
                <a:latin typeface="Arsenal" panose="020B0604020202020204" charset="-52"/>
                <a:ea typeface="Aptos" panose="020B0004020202020204" pitchFamily="34" charset="0"/>
                <a:cs typeface="Times New Roman" panose="02020603050405020304" pitchFamily="18" charset="0"/>
              </a:rPr>
              <a:t>будувати тексти різних жанрів відповідно до мети, призначення, сучасних стильових норм та комунікативної ситуації.</a:t>
            </a:r>
          </a:p>
          <a:p>
            <a:pPr algn="just">
              <a:spcBef>
                <a:spcPts val="0"/>
              </a:spcBef>
              <a:spcAft>
                <a:spcPts val="800"/>
              </a:spcAft>
            </a:pPr>
            <a:endParaRPr lang="uk-UA" sz="1800" dirty="0">
              <a:effectLst/>
              <a:latin typeface="Arsenal" panose="020B0604020202020204" charset="-52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8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18</a:t>
            </a:r>
            <a:r>
              <a:rPr lang="en-US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0</a:t>
            </a: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\6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української філології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2F4E3E-5C9E-4978-A4B1-3F622DE1A43F}"/>
              </a:ext>
            </a:extLst>
          </p:cNvPr>
          <p:cNvSpPr txBox="1"/>
          <p:nvPr/>
        </p:nvSpPr>
        <p:spPr>
          <a:xfrm>
            <a:off x="9244" y="119557"/>
            <a:ext cx="6486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solidFill>
                  <a:srgbClr val="002060"/>
                </a:solidFill>
                <a:latin typeface="Arsenal" panose="02010504060200020004" pitchFamily="50" charset="0"/>
              </a:rPr>
              <a:t>СП «Редагування та коректура»</a:t>
            </a:r>
          </a:p>
        </p:txBody>
      </p:sp>
    </p:spTree>
    <p:extLst>
      <p:ext uri="{BB962C8B-B14F-4D97-AF65-F5344CB8AC3E}">
        <p14:creationId xmlns:p14="http://schemas.microsoft.com/office/powerpoint/2010/main" val="218972777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ru-RU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Сертифікатна</a:t>
            </a: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ru-RU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програма</a:t>
            </a: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/>
            </a:r>
            <a:b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</a:b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«</a:t>
            </a:r>
            <a:r>
              <a:rPr lang="ru-RU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Європейські</a:t>
            </a: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ru-RU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студії</a:t>
            </a: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»</a:t>
            </a:r>
            <a:endParaRPr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677779" y="1681245"/>
            <a:ext cx="9509567" cy="83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Кваліфікація – фахівець з європейських студій</a:t>
            </a:r>
            <a:endParaRPr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584136" y="2277979"/>
            <a:ext cx="8597211" cy="3513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sz="2600" b="1" dirty="0">
                <a:solidFill>
                  <a:srgbClr val="003480"/>
                </a:solidFill>
                <a:latin typeface="Arsenal" panose="02010504060200020004" pitchFamily="50" charset="0"/>
                <a:ea typeface="Arsenal"/>
                <a:cs typeface="Arsenal"/>
                <a:sym typeface="Arsenal"/>
              </a:rPr>
              <a:t>Програма передбачає вибіркові освітні компоненти: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endParaRPr lang="uk-UA" sz="2400" b="1" dirty="0">
              <a:solidFill>
                <a:srgbClr val="003480"/>
              </a:solidFill>
              <a:latin typeface="Arsenal" panose="02010504060200020004" pitchFamily="50" charset="0"/>
              <a:ea typeface="Arsenal"/>
              <a:cs typeface="Arsenal"/>
              <a:sym typeface="Arsenal"/>
            </a:endParaRPr>
          </a:p>
          <a:p>
            <a:pPr lvl="0"/>
            <a:r>
              <a:rPr lang="uk-UA" sz="2400" dirty="0">
                <a:solidFill>
                  <a:srgbClr val="003480"/>
                </a:solidFill>
                <a:latin typeface="Arsenal" panose="02010504060200020004" pitchFamily="50" charset="0"/>
              </a:rPr>
              <a:t>Європейська культура</a:t>
            </a:r>
          </a:p>
          <a:p>
            <a:pPr lvl="0"/>
            <a:r>
              <a:rPr lang="uk-UA" sz="2400" dirty="0">
                <a:solidFill>
                  <a:srgbClr val="003480"/>
                </a:solidFill>
                <a:latin typeface="Arsenal" panose="02010504060200020004" pitchFamily="50" charset="0"/>
              </a:rPr>
              <a:t>Політичні системи європейських країн</a:t>
            </a:r>
          </a:p>
          <a:p>
            <a:pPr lvl="0"/>
            <a:r>
              <a:rPr lang="uk-UA" sz="2400" dirty="0">
                <a:solidFill>
                  <a:srgbClr val="003480"/>
                </a:solidFill>
                <a:latin typeface="Arsenal" panose="02010504060200020004" pitchFamily="50" charset="0"/>
              </a:rPr>
              <a:t>Європейська економічна політика</a:t>
            </a:r>
          </a:p>
          <a:p>
            <a:pPr lvl="0"/>
            <a:r>
              <a:rPr lang="uk-UA" sz="2400" dirty="0">
                <a:solidFill>
                  <a:srgbClr val="003480"/>
                </a:solidFill>
                <a:latin typeface="Arsenal" panose="02010504060200020004" pitchFamily="50" charset="0"/>
              </a:rPr>
              <a:t>Європейське право</a:t>
            </a:r>
          </a:p>
          <a:p>
            <a:pPr lvl="0"/>
            <a:r>
              <a:rPr lang="uk-UA" sz="2400" dirty="0">
                <a:solidFill>
                  <a:srgbClr val="003480"/>
                </a:solidFill>
                <a:latin typeface="Arsenal" panose="02010504060200020004" pitchFamily="50" charset="0"/>
              </a:rPr>
              <a:t>Міграційні процеси в Європі</a:t>
            </a:r>
          </a:p>
          <a:p>
            <a:pPr lvl="0"/>
            <a:r>
              <a:rPr lang="uk-UA" sz="2400" dirty="0">
                <a:solidFill>
                  <a:srgbClr val="003480"/>
                </a:solidFill>
                <a:latin typeface="Arsenal" panose="02010504060200020004" pitchFamily="50" charset="0"/>
              </a:rPr>
              <a:t>Дипломатичний протокол та етикет</a:t>
            </a:r>
          </a:p>
          <a:p>
            <a:pPr lvl="0"/>
            <a:r>
              <a:rPr lang="uk-UA" sz="2400" dirty="0">
                <a:solidFill>
                  <a:srgbClr val="003480"/>
                </a:solidFill>
                <a:latin typeface="Arsenal" panose="02010504060200020004" pitchFamily="50" charset="0"/>
              </a:rPr>
              <a:t>Європейська інтеграція</a:t>
            </a:r>
          </a:p>
          <a:p>
            <a:pPr lvl="0"/>
            <a:r>
              <a:rPr lang="uk-UA" sz="2400" dirty="0">
                <a:solidFill>
                  <a:srgbClr val="003480"/>
                </a:solidFill>
                <a:latin typeface="Arsenal" panose="02010504060200020004" pitchFamily="50" charset="0"/>
              </a:rPr>
              <a:t>Інформаційні війни </a:t>
            </a:r>
          </a:p>
          <a:p>
            <a:pPr lvl="0"/>
            <a:r>
              <a:rPr lang="uk-UA" sz="2400" dirty="0">
                <a:solidFill>
                  <a:srgbClr val="003480"/>
                </a:solidFill>
                <a:latin typeface="Arsenal" panose="02010504060200020004" pitchFamily="50" charset="0"/>
              </a:rPr>
              <a:t>Політична реклама та зв’язки з громадськістю</a:t>
            </a: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3, 4, 5, 6         Форма контролю: заліки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900\30</a:t>
            </a:r>
          </a:p>
        </p:txBody>
      </p:sp>
      <p:sp>
        <p:nvSpPr>
          <p:cNvPr id="13" name="Google Shape;137;p7"/>
          <p:cNvSpPr txBox="1">
            <a:spLocks/>
          </p:cNvSpPr>
          <p:nvPr/>
        </p:nvSpPr>
        <p:spPr>
          <a:xfrm>
            <a:off x="342470" y="4549269"/>
            <a:ext cx="2421683" cy="1241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КЕРІВНИК ПРОГРАМИ</a:t>
            </a:r>
          </a:p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endParaRPr lang="uk-UA" sz="1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Максим </a:t>
            </a:r>
            <a:r>
              <a:rPr lang="uk-UA" sz="1400" b="1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Булик</a:t>
            </a:r>
            <a:endParaRPr lang="uk-UA" sz="1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 algn="ctr">
              <a:spcBef>
                <a:spcPts val="0"/>
              </a:spcBef>
              <a:buSzPts val="2800"/>
              <a:buNone/>
            </a:pPr>
            <a:endParaRPr lang="uk-UA" sz="1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 algn="ctr">
              <a:spcBef>
                <a:spcPts val="0"/>
              </a:spcBef>
              <a:buSzPts val="2800"/>
              <a:buNone/>
            </a:pPr>
            <a:r>
              <a:rPr lang="uk-UA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доцент кафедри політології та міжнародних відносин, кандидат політичних наук, доцент</a:t>
            </a:r>
            <a:endParaRPr lang="uk-UA" sz="1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_______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16" y="2326126"/>
            <a:ext cx="1570589" cy="1995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8068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38201" y="365126"/>
            <a:ext cx="6476999" cy="35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ru-RU" sz="2400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СП «</a:t>
            </a:r>
            <a:r>
              <a:rPr lang="ru-RU" sz="2400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Європейські</a:t>
            </a:r>
            <a:r>
              <a:rPr lang="ru-RU" sz="2400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студії</a:t>
            </a:r>
            <a:r>
              <a:rPr lang="ru-RU" sz="2400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»</a:t>
            </a:r>
            <a:endParaRPr sz="2400"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677779" y="1169443"/>
            <a:ext cx="10142621" cy="13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0" indent="0" algn="ctr">
              <a:spcBef>
                <a:spcPts val="0"/>
              </a:spcBef>
              <a:buSzPts val="2800"/>
              <a:buNone/>
            </a:pPr>
            <a:r>
              <a:rPr lang="uk-UA" sz="3200" dirty="0">
                <a:solidFill>
                  <a:srgbClr val="003480"/>
                </a:solidFill>
                <a:latin typeface="Mariupol Strong" panose="02010B00020201010004" pitchFamily="50" charset="-52"/>
              </a:rPr>
              <a:t>Європейська культура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формування у студентів поглибленого розуміння сутності, основних тенденцій розвитку європейської культури в історичному контексті та на сучасному етапі</a:t>
            </a:r>
            <a:endParaRPr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584136" y="2599615"/>
            <a:ext cx="8597211" cy="3191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20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20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1. Європейська культурна традиція.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20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2. Сучасна європейська культура: тренди та регіональні особливості.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SzPts val="2800"/>
              <a:buFont typeface="Arial"/>
              <a:buNone/>
            </a:pPr>
            <a:endParaRPr lang="uk-UA" sz="20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20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навчання:</a:t>
            </a:r>
            <a:r>
              <a:rPr lang="uk-UA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20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знати: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основні культурні поняття;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SzPts val="2800"/>
              <a:buNone/>
            </a:pPr>
            <a:r>
              <a:rPr lang="uk-UA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основні історичні етапи розвитку європейської культури;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SzPts val="2800"/>
              <a:buNone/>
            </a:pPr>
            <a:r>
              <a:rPr lang="uk-UA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регіональні типи європейської культури;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SzPts val="2800"/>
              <a:buNone/>
            </a:pPr>
            <a:r>
              <a:rPr lang="uk-UA" sz="20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вміти: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SzPts val="2800"/>
              <a:buNone/>
            </a:pPr>
            <a:r>
              <a:rPr lang="uk-UA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розуміти сутність європейської культури;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SzPts val="2800"/>
              <a:buNone/>
            </a:pPr>
            <a:r>
              <a:rPr lang="uk-UA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самостійно розбиратися у стилях та напрямках європейського мистецтва.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SzPts val="2800"/>
              <a:buNone/>
            </a:pPr>
            <a:endParaRPr lang="uk-UA" sz="20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342900">
              <a:lnSpc>
                <a:spcPct val="110000"/>
              </a:lnSpc>
              <a:spcBef>
                <a:spcPts val="0"/>
              </a:spcBef>
              <a:buSzPts val="2800"/>
              <a:buFontTx/>
              <a:buChar char="-"/>
            </a:pPr>
            <a:endParaRPr lang="uk-UA" sz="20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3 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13" name="Google Shape;137;p7"/>
          <p:cNvSpPr txBox="1">
            <a:spLocks/>
          </p:cNvSpPr>
          <p:nvPr/>
        </p:nvSpPr>
        <p:spPr>
          <a:xfrm>
            <a:off x="838201" y="4361482"/>
            <a:ext cx="1745935" cy="133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Юзеф </a:t>
            </a:r>
            <a:r>
              <a:rPr lang="uk-UA" sz="1400" b="1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Нікольченко</a:t>
            </a:r>
            <a:endParaRPr lang="uk-UA" sz="1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 algn="ctr">
              <a:spcBef>
                <a:spcPts val="0"/>
              </a:spcBef>
              <a:buSzPts val="2800"/>
              <a:buNone/>
            </a:pPr>
            <a:endParaRPr lang="ru-RU" sz="1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 algn="ctr">
              <a:spcBef>
                <a:spcPts val="0"/>
              </a:spcBef>
              <a:buSzPts val="2800"/>
              <a:buNone/>
            </a:pP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доцент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кафедри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культурології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Заслужений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працівник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культури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України</a:t>
            </a:r>
            <a:endParaRPr lang="uk-UA" sz="1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Кафедра культурології 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18" y="2690036"/>
            <a:ext cx="1428571" cy="14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64410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38201" y="365126"/>
            <a:ext cx="6476999" cy="35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ru-RU" sz="2400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СП «</a:t>
            </a:r>
            <a:r>
              <a:rPr lang="ru-RU" sz="2400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Європейські</a:t>
            </a:r>
            <a:r>
              <a:rPr lang="ru-RU" sz="2400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студії</a:t>
            </a:r>
            <a:r>
              <a:rPr lang="ru-RU" sz="2400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»</a:t>
            </a:r>
            <a:endParaRPr sz="2400"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677779" y="1169443"/>
            <a:ext cx="10142621" cy="13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indent="0" algn="ctr">
              <a:spcBef>
                <a:spcPts val="0"/>
              </a:spcBef>
              <a:buSzPts val="2800"/>
              <a:buNone/>
            </a:pPr>
            <a:r>
              <a:rPr lang="uk-UA" sz="3200" dirty="0">
                <a:solidFill>
                  <a:srgbClr val="003480"/>
                </a:solidFill>
                <a:latin typeface="Mariupol Strong" panose="02010B00020201010004" pitchFamily="50" charset="-52"/>
              </a:rPr>
              <a:t>Політичні системи європейських країн</a:t>
            </a:r>
          </a:p>
          <a:p>
            <a:pPr marL="0" indent="0" algn="ctr">
              <a:spcBef>
                <a:spcPts val="0"/>
              </a:spcBef>
              <a:buSzPts val="2800"/>
              <a:buNone/>
            </a:pP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формування у студентів поглиблених знань про особливості функціонування політичних систем європейських країн на сучасному етапі.</a:t>
            </a:r>
            <a:endParaRPr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584136" y="2599615"/>
            <a:ext cx="8597211" cy="3191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20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20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1. Теоретико-концептуальний вимір дослідження політичних систем.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20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2. Система поділу влади в європейських країнах.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20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3. Виборчі системи та електоральні процеси в країнах Європи.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endParaRPr lang="uk-UA" sz="20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20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навчання:</a:t>
            </a:r>
            <a:r>
              <a:rPr lang="uk-UA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20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знати: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основні концепції, теорії політичних систем;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r>
              <a:rPr lang="uk-UA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основні етапи розвитку політичних систем країн Європи;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r>
              <a:rPr lang="uk-UA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особливості організації та розподілу влади в європейських країнах;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r>
              <a:rPr lang="uk-UA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принципи функціонування виборчих систем країн Європи;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r>
              <a:rPr lang="uk-UA" sz="20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вміти: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r>
              <a:rPr lang="uk-UA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аналізувати політичні та владні процеси в країнах Європи;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r>
              <a:rPr lang="uk-UA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розуміти взаємозв’язок між різними політичними інститутами в європейських країнах.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endParaRPr lang="uk-UA" sz="20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342900">
              <a:lnSpc>
                <a:spcPct val="120000"/>
              </a:lnSpc>
              <a:spcBef>
                <a:spcPts val="0"/>
              </a:spcBef>
              <a:buSzPts val="2800"/>
              <a:buFontTx/>
              <a:buChar char="-"/>
            </a:pPr>
            <a:endParaRPr lang="uk-UA" sz="20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3 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13" name="Google Shape;137;p7"/>
          <p:cNvSpPr txBox="1">
            <a:spLocks/>
          </p:cNvSpPr>
          <p:nvPr/>
        </p:nvSpPr>
        <p:spPr>
          <a:xfrm>
            <a:off x="838201" y="4361482"/>
            <a:ext cx="1745935" cy="133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Анастасія Трофименко</a:t>
            </a:r>
          </a:p>
          <a:p>
            <a:pPr marL="0" indent="0" algn="ctr">
              <a:spcBef>
                <a:spcPts val="0"/>
              </a:spcBef>
              <a:buSzPts val="2800"/>
              <a:buNone/>
            </a:pPr>
            <a:endParaRPr lang="ru-RU" sz="1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 algn="ctr">
              <a:spcBef>
                <a:spcPts val="0"/>
              </a:spcBef>
              <a:buSzPts val="2800"/>
              <a:buNone/>
            </a:pP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доцент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кафедри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політології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міжнародних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відносин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кандидат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політичних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наук, доцент</a:t>
            </a:r>
            <a:endParaRPr lang="uk-UA" sz="1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Кафедра політології та міжнародних відносин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18" y="2703180"/>
            <a:ext cx="1428571" cy="14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7721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294965" y="515738"/>
            <a:ext cx="10599970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 algn="ctr">
              <a:buClr>
                <a:srgbClr val="003480"/>
              </a:buClr>
              <a:buSzPts val="4400"/>
            </a:pP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Практика перекладу та </a:t>
            </a:r>
            <a:r>
              <a:rPr lang="ru-RU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редагування</a:t>
            </a: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ru-RU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юридичних</a:t>
            </a: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ru-RU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текстів</a:t>
            </a:r>
            <a:endParaRPr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2614335" y="1796624"/>
            <a:ext cx="8442441" cy="1085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засвоєння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 комплексу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теоретичних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і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практичних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знань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з основ перекладу та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редагування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необхідних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для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професійної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діяльності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юриста.</a:t>
            </a:r>
            <a:endParaRPr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532554" y="3101738"/>
            <a:ext cx="8943503" cy="3708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3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</a:t>
            </a:r>
            <a:br>
              <a:rPr lang="uk-UA" sz="23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</a:br>
            <a:r>
              <a:rPr lang="ru-RU" sz="23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1. </a:t>
            </a:r>
            <a:r>
              <a:rPr lang="ru-RU" sz="23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Передперекладацький</a:t>
            </a:r>
            <a:r>
              <a:rPr lang="ru-RU" sz="23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3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аналіз</a:t>
            </a:r>
            <a:r>
              <a:rPr lang="ru-RU" sz="23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тексту: стиль, жанр, час </a:t>
            </a:r>
            <a:r>
              <a:rPr lang="ru-RU" sz="23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написання</a:t>
            </a:r>
            <a:r>
              <a:rPr lang="ru-RU" sz="23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23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комунікативна</a:t>
            </a:r>
            <a:r>
              <a:rPr lang="ru-RU" sz="23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мета тексту, </a:t>
            </a:r>
            <a:r>
              <a:rPr lang="ru-RU" sz="23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цільова</a:t>
            </a:r>
            <a:r>
              <a:rPr lang="ru-RU" sz="23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3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аудиторія</a:t>
            </a:r>
            <a:r>
              <a:rPr lang="ru-RU" sz="23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тема, </a:t>
            </a:r>
            <a:r>
              <a:rPr lang="ru-RU" sz="23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</a:t>
            </a:r>
            <a:r>
              <a:rPr lang="ru-RU" sz="23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структура, </a:t>
            </a:r>
            <a:r>
              <a:rPr lang="ru-RU" sz="23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лексичні</a:t>
            </a:r>
            <a:r>
              <a:rPr lang="ru-RU" sz="23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23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граматичні</a:t>
            </a:r>
            <a:r>
              <a:rPr lang="ru-RU" sz="23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3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особливості</a:t>
            </a:r>
            <a:r>
              <a:rPr lang="ru-RU" sz="23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тексту.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3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2. </a:t>
            </a:r>
            <a:r>
              <a:rPr lang="ru-RU" sz="23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Перекладацькі</a:t>
            </a:r>
            <a:r>
              <a:rPr lang="ru-RU" sz="23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3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трансформації</a:t>
            </a:r>
            <a:r>
              <a:rPr lang="ru-RU" sz="23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як </a:t>
            </a:r>
            <a:r>
              <a:rPr lang="ru-RU" sz="23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засіб</a:t>
            </a:r>
            <a:r>
              <a:rPr lang="ru-RU" sz="23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3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досягнення</a:t>
            </a:r>
            <a:r>
              <a:rPr lang="ru-RU" sz="23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адекватного перекладу.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3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3. </a:t>
            </a:r>
            <a:r>
              <a:rPr lang="ru-RU" sz="23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Основні </a:t>
            </a:r>
            <a:r>
              <a:rPr lang="ru-RU" sz="23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типи</a:t>
            </a:r>
            <a:r>
              <a:rPr lang="ru-RU" sz="23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3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редагування</a:t>
            </a:r>
            <a:r>
              <a:rPr lang="ru-RU" sz="23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3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4. </a:t>
            </a:r>
            <a:r>
              <a:rPr lang="ru-RU" sz="23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Послідовний</a:t>
            </a:r>
            <a:r>
              <a:rPr lang="ru-RU" sz="23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23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синхронний</a:t>
            </a:r>
            <a:r>
              <a:rPr lang="ru-RU" sz="23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3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переклади</a:t>
            </a:r>
            <a:r>
              <a:rPr lang="ru-RU" sz="23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 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endParaRPr lang="ru-RU" sz="23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endParaRPr lang="ru-RU" sz="23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endParaRPr lang="uk-UA" sz="21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366727" y="6018835"/>
            <a:ext cx="6814620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3,4,5,6,7         Форма контролю: заліки, екзамен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450\15</a:t>
            </a:r>
          </a:p>
        </p:txBody>
      </p:sp>
      <p:sp>
        <p:nvSpPr>
          <p:cNvPr id="13" name="Google Shape;137;p7"/>
          <p:cNvSpPr txBox="1">
            <a:spLocks/>
          </p:cNvSpPr>
          <p:nvPr/>
        </p:nvSpPr>
        <p:spPr>
          <a:xfrm>
            <a:off x="88574" y="3006778"/>
            <a:ext cx="2525761" cy="718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Пефтієва О.Ф., доцент кафедри прикладної філології, </a:t>
            </a:r>
            <a:r>
              <a:rPr lang="uk-UA" sz="1400" b="1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к.філол.наук</a:t>
            </a:r>
            <a:endParaRPr lang="uk-UA" sz="1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прикладної філології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0" t="3720" r="21299" b="7251"/>
          <a:stretch/>
        </p:blipFill>
        <p:spPr>
          <a:xfrm>
            <a:off x="481029" y="1779970"/>
            <a:ext cx="1259632" cy="1250303"/>
          </a:xfrm>
          <a:prstGeom prst="rect">
            <a:avLst/>
          </a:prstGeom>
        </p:spPr>
      </p:pic>
      <p:sp>
        <p:nvSpPr>
          <p:cNvPr id="17" name="Google Shape;137;p7"/>
          <p:cNvSpPr txBox="1">
            <a:spLocks/>
          </p:cNvSpPr>
          <p:nvPr/>
        </p:nvSpPr>
        <p:spPr>
          <a:xfrm>
            <a:off x="88574" y="5060690"/>
            <a:ext cx="2525761" cy="718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1400" b="1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Тарапатов</a:t>
            </a: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М.М., старший викладач кафедри прикладної філології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85" y="3653528"/>
            <a:ext cx="1598365" cy="131865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019C5B0-0586-4D02-9624-A5A3D8AFDE61}"/>
              </a:ext>
            </a:extLst>
          </p:cNvPr>
          <p:cNvSpPr txBox="1"/>
          <p:nvPr/>
        </p:nvSpPr>
        <p:spPr>
          <a:xfrm>
            <a:off x="9244" y="119557"/>
            <a:ext cx="6486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>
                <a:solidFill>
                  <a:srgbClr val="002060"/>
                </a:solidFill>
                <a:latin typeface="Arsenal" panose="02010504060200020004" pitchFamily="50" charset="0"/>
              </a:rPr>
              <a:t>СП «Юридичний переклад»</a:t>
            </a:r>
          </a:p>
        </p:txBody>
      </p:sp>
    </p:spTree>
    <p:extLst>
      <p:ext uri="{BB962C8B-B14F-4D97-AF65-F5344CB8AC3E}">
        <p14:creationId xmlns:p14="http://schemas.microsoft.com/office/powerpoint/2010/main" val="53648776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38201" y="365126"/>
            <a:ext cx="6476999" cy="35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ru-RU" sz="2400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СП «</a:t>
            </a:r>
            <a:r>
              <a:rPr lang="ru-RU" sz="2400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Європейські</a:t>
            </a:r>
            <a:r>
              <a:rPr lang="ru-RU" sz="2400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студії</a:t>
            </a:r>
            <a:r>
              <a:rPr lang="ru-RU" sz="2400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»</a:t>
            </a:r>
            <a:endParaRPr sz="2400"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677779" y="1169443"/>
            <a:ext cx="10142621" cy="13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114300" lv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3200" dirty="0">
                <a:solidFill>
                  <a:srgbClr val="003480"/>
                </a:solidFill>
                <a:latin typeface="Mariupol Strong" panose="02010B00020201010004" pitchFamily="50" charset="-52"/>
              </a:rPr>
              <a:t>Європейська економічна політика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формування у студентів знань про особливості функціонування економічних систем країн Європи, принципів, форм та інструментів реалізації економічної політики Європейського Союзу</a:t>
            </a:r>
            <a:endParaRPr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584136" y="2599615"/>
            <a:ext cx="8597211" cy="3191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20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20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1. Економічний вимір функціонування Європейського Союзу.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20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2. Економічні системи європейських країн.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20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3. Регуляторні політики Європейського Союзу.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endParaRPr lang="uk-UA" sz="20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20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навчання:</a:t>
            </a:r>
            <a:r>
              <a:rPr lang="uk-UA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20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знати: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засади, принципи та особливості європейської економічної інтеграції;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r>
              <a:rPr lang="uk-UA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особливості національних економічних систем європейських країн;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r>
              <a:rPr lang="uk-UA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принципи та форми реалізації європейських регуляторних політик;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r>
              <a:rPr lang="uk-UA" sz="20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вміти: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r>
              <a:rPr lang="uk-UA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аналізувати економічні процеси в ЄС та європейських країнах;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r>
              <a:rPr lang="uk-UA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реалізовувати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і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використовувати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механізми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інструменти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регуляторних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політик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ЄС</a:t>
            </a:r>
            <a:r>
              <a:rPr lang="uk-UA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r>
              <a:rPr lang="uk-UA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проводити порівняльний аналіз економічних систем країн Європи.</a:t>
            </a:r>
          </a:p>
          <a:p>
            <a:pPr marL="342900">
              <a:lnSpc>
                <a:spcPct val="120000"/>
              </a:lnSpc>
              <a:spcBef>
                <a:spcPts val="0"/>
              </a:spcBef>
              <a:buSzPts val="2800"/>
              <a:buFontTx/>
              <a:buChar char="-"/>
            </a:pPr>
            <a:endParaRPr lang="uk-UA" sz="20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4 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13" name="Google Shape;137;p7"/>
          <p:cNvSpPr txBox="1">
            <a:spLocks/>
          </p:cNvSpPr>
          <p:nvPr/>
        </p:nvSpPr>
        <p:spPr>
          <a:xfrm>
            <a:off x="838201" y="4361482"/>
            <a:ext cx="1745935" cy="133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Ольга Захарова</a:t>
            </a:r>
          </a:p>
          <a:p>
            <a:pPr marL="0" indent="0" algn="ctr">
              <a:spcBef>
                <a:spcPts val="0"/>
              </a:spcBef>
              <a:buSzPts val="2800"/>
              <a:buNone/>
            </a:pPr>
            <a:endParaRPr lang="ru-RU" sz="1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 algn="ctr">
              <a:spcBef>
                <a:spcPts val="0"/>
              </a:spcBef>
              <a:buSzPts val="2800"/>
              <a:buNone/>
            </a:pP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доцент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кафедри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економіки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міжнародних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економічних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відносин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кандидат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економічних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наук, доцент</a:t>
            </a:r>
            <a:endParaRPr lang="uk-UA" sz="1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None/>
            </a:pPr>
            <a:r>
              <a:rPr lang="uk-UA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Кафедра </a:t>
            </a:r>
            <a:r>
              <a:rPr lang="ru-RU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економіки</a:t>
            </a:r>
            <a:r>
              <a:rPr lang="ru-RU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міжнародних</a:t>
            </a:r>
            <a:r>
              <a:rPr lang="ru-RU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економічних</a:t>
            </a:r>
            <a:r>
              <a:rPr lang="ru-RU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відносин</a:t>
            </a:r>
            <a:endParaRPr lang="uk-UA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18" y="2704523"/>
            <a:ext cx="1428571" cy="14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98947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38201" y="365126"/>
            <a:ext cx="6476999" cy="35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ru-RU" sz="2400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СП «</a:t>
            </a:r>
            <a:r>
              <a:rPr lang="ru-RU" sz="2400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Європейські</a:t>
            </a:r>
            <a:r>
              <a:rPr lang="ru-RU" sz="2400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студії</a:t>
            </a:r>
            <a:r>
              <a:rPr lang="ru-RU" sz="2400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»</a:t>
            </a:r>
            <a:endParaRPr sz="2400"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677779" y="1169443"/>
            <a:ext cx="10142621" cy="13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114300" lv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3200" dirty="0">
                <a:solidFill>
                  <a:srgbClr val="003480"/>
                </a:solidFill>
                <a:latin typeface="Mariupol Strong" panose="02010B00020201010004" pitchFamily="50" charset="-52"/>
              </a:rPr>
              <a:t>Європейське право</a:t>
            </a:r>
          </a:p>
          <a:p>
            <a:pPr marL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формування у студентів знань, умінь та навичок про засади формування та функціонування європейського права.</a:t>
            </a:r>
            <a:endParaRPr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584136" y="2599615"/>
            <a:ext cx="8597211" cy="3191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20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20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1. Європейське право: поняття, принципи, традиція.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20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2. Спеціальні аспекти функціонування європейського права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SzPts val="2800"/>
              <a:buFont typeface="Arial"/>
              <a:buNone/>
            </a:pPr>
            <a:endParaRPr lang="uk-UA" sz="20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20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навчання:</a:t>
            </a:r>
            <a:r>
              <a:rPr lang="uk-UA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20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знати: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засади, принципи та особливості функціонування європейського права;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SzPts val="2800"/>
              <a:buNone/>
            </a:pPr>
            <a:r>
              <a:rPr lang="uk-UA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особливості реалізації та застосування норм європейського права;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SzPts val="2800"/>
              <a:buNone/>
            </a:pPr>
            <a:r>
              <a:rPr lang="uk-UA" sz="20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вміти: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SzPts val="2800"/>
              <a:buNone/>
            </a:pPr>
            <a:r>
              <a:rPr lang="uk-UA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аналізувати джерела європейського права;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SzPts val="2800"/>
              <a:buNone/>
            </a:pPr>
            <a:r>
              <a:rPr lang="uk-UA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застосовувати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отримані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знання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для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розв’язання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практичних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завдань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пов’язаних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з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функціонуванням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європейського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права</a:t>
            </a:r>
            <a:r>
              <a:rPr lang="uk-UA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SzPts val="2800"/>
              <a:buNone/>
            </a:pPr>
            <a:r>
              <a:rPr lang="uk-UA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виявляти знання та розуміння сутності сучасних правових доктрин.</a:t>
            </a:r>
          </a:p>
          <a:p>
            <a:pPr marL="342900">
              <a:lnSpc>
                <a:spcPct val="110000"/>
              </a:lnSpc>
              <a:spcBef>
                <a:spcPts val="0"/>
              </a:spcBef>
              <a:buSzPts val="2800"/>
              <a:buFontTx/>
              <a:buChar char="-"/>
            </a:pPr>
            <a:endParaRPr lang="uk-UA" sz="20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4 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13" name="Google Shape;137;p7"/>
          <p:cNvSpPr txBox="1">
            <a:spLocks/>
          </p:cNvSpPr>
          <p:nvPr/>
        </p:nvSpPr>
        <p:spPr>
          <a:xfrm>
            <a:off x="838201" y="4361482"/>
            <a:ext cx="1745935" cy="133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Галина Тихомирова</a:t>
            </a:r>
          </a:p>
          <a:p>
            <a:pPr marL="0" indent="0" algn="ctr">
              <a:spcBef>
                <a:spcPts val="0"/>
              </a:spcBef>
              <a:buSzPts val="2800"/>
              <a:buNone/>
            </a:pPr>
            <a:endParaRPr lang="ru-RU" sz="1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 algn="ctr">
              <a:spcBef>
                <a:spcPts val="0"/>
              </a:spcBef>
              <a:buSzPts val="2800"/>
              <a:buNone/>
            </a:pP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доцент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кафедри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права, кандидат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юридичних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наук, доцент</a:t>
            </a:r>
            <a:endParaRPr lang="uk-UA" sz="1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None/>
            </a:pPr>
            <a:r>
              <a:rPr lang="uk-UA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Кафедра </a:t>
            </a:r>
            <a:r>
              <a:rPr lang="ru-RU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права</a:t>
            </a:r>
            <a:endParaRPr lang="uk-UA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18" y="2700065"/>
            <a:ext cx="1428571" cy="14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5732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38201" y="365126"/>
            <a:ext cx="6476999" cy="35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ru-RU" sz="2400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СП «</a:t>
            </a:r>
            <a:r>
              <a:rPr lang="ru-RU" sz="2400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Європейські</a:t>
            </a:r>
            <a:r>
              <a:rPr lang="ru-RU" sz="2400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студії</a:t>
            </a:r>
            <a:r>
              <a:rPr lang="ru-RU" sz="2400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»</a:t>
            </a:r>
            <a:endParaRPr sz="2400"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607036" y="856101"/>
            <a:ext cx="10142621" cy="13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114300" lvl="0" indent="0" algn="ctr">
              <a:buNone/>
            </a:pPr>
            <a:r>
              <a:rPr lang="uk-UA" sz="3200" dirty="0">
                <a:solidFill>
                  <a:srgbClr val="003480"/>
                </a:solidFill>
                <a:latin typeface="Mariupol Strong" panose="02010B00020201010004" pitchFamily="50" charset="-52"/>
              </a:rPr>
              <a:t>Європейська інтеграція</a:t>
            </a:r>
          </a:p>
          <a:p>
            <a:pPr marL="0" indent="0" algn="ctr">
              <a:spcBef>
                <a:spcPts val="0"/>
              </a:spcBef>
              <a:buSzPts val="2800"/>
              <a:buNone/>
            </a:pP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lvl="0" indent="0" algn="just"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формування у студентів знань про теоретичні основи інтеграційних процесів в Європі, основні етапи, форми, інструменти, інститути європейської інтеграції.</a:t>
            </a:r>
            <a:endParaRPr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584136" y="2190587"/>
            <a:ext cx="8597211" cy="3828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20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20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</a:t>
            </a:r>
            <a:r>
              <a:rPr lang="uk-UA" sz="21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 </a:t>
            </a:r>
            <a:r>
              <a:rPr lang="uk-UA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Теоретико-концептуальні засади європейської інтеграції.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2. Європейські інституції.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3. Європейські інтеграційні політики.</a:t>
            </a:r>
            <a:endParaRPr lang="uk-UA" sz="20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20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навчання:</a:t>
            </a:r>
            <a:r>
              <a:rPr lang="uk-UA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20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знати: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теоретичні моделі інтеграції, основні етапи та особливості європейського інтеграційного процесу;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r>
              <a:rPr lang="uk-UA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принципи, форми та інструменти функціонування європейських інтеграційних </a:t>
            </a:r>
            <a:r>
              <a:rPr lang="uk-UA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інститутуцій</a:t>
            </a:r>
            <a:r>
              <a:rPr lang="uk-UA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r>
              <a:rPr lang="uk-UA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сутність європейських інтеграційних політик;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r>
              <a:rPr lang="uk-UA" sz="20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вміти: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r>
              <a:rPr lang="uk-UA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в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ільно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орієнтуватися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у теоретико-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методологічному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практичному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інструментаріях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дослідження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міграції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населення</a:t>
            </a:r>
            <a:r>
              <a:rPr lang="uk-UA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r>
              <a:rPr lang="uk-UA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аналізувати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сучасні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міграційні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процеси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за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допомогою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аналітично-категоріального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апарату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політичної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науки;</a:t>
            </a:r>
            <a:endParaRPr lang="uk-UA" sz="20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r>
              <a:rPr lang="uk-UA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застосовувати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на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практиці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набуті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знання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з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теорії</a:t>
            </a:r>
            <a:r>
              <a:rPr lang="ru-RU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практики </a:t>
            </a:r>
            <a:r>
              <a:rPr lang="ru-RU" sz="20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міграції</a:t>
            </a:r>
            <a:r>
              <a:rPr lang="uk-UA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4 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13" name="Google Shape;137;p7"/>
          <p:cNvSpPr txBox="1">
            <a:spLocks/>
          </p:cNvSpPr>
          <p:nvPr/>
        </p:nvSpPr>
        <p:spPr>
          <a:xfrm>
            <a:off x="838201" y="4361482"/>
            <a:ext cx="1745935" cy="133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Катерина </a:t>
            </a:r>
            <a:r>
              <a:rPr lang="uk-UA" sz="1400" b="1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Трима</a:t>
            </a:r>
            <a:endParaRPr lang="uk-UA" sz="1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 algn="ctr">
              <a:spcBef>
                <a:spcPts val="0"/>
              </a:spcBef>
              <a:buSzPts val="2800"/>
              <a:buNone/>
            </a:pPr>
            <a:endParaRPr lang="uk-UA" sz="1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 algn="ctr">
              <a:spcBef>
                <a:spcPts val="0"/>
              </a:spcBef>
              <a:buSzPts val="2800"/>
              <a:buNone/>
            </a:pPr>
            <a:r>
              <a:rPr lang="uk-UA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доцент кафедри політології та міжнародних відносин, кандидат політичних наук, доцент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None/>
            </a:pPr>
            <a:r>
              <a:rPr lang="uk-UA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афедра</a:t>
            </a:r>
            <a:r>
              <a:rPr lang="uk-UA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політології та міжнародних відносин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47" y="2682641"/>
            <a:ext cx="1468042" cy="144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07602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38201" y="365126"/>
            <a:ext cx="6476999" cy="35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ru-RU" sz="2400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СП «</a:t>
            </a:r>
            <a:r>
              <a:rPr lang="ru-RU" sz="2400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Європейські</a:t>
            </a:r>
            <a:r>
              <a:rPr lang="ru-RU" sz="2400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студії</a:t>
            </a:r>
            <a:r>
              <a:rPr lang="ru-RU" sz="2400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»</a:t>
            </a:r>
            <a:endParaRPr sz="2400"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708952" y="742341"/>
            <a:ext cx="10142621" cy="13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114300" lv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3200" dirty="0">
                <a:solidFill>
                  <a:srgbClr val="003480"/>
                </a:solidFill>
                <a:latin typeface="Mariupol Strong" panose="02010B00020201010004" pitchFamily="50" charset="-52"/>
              </a:rPr>
              <a:t>Міграційні процеси в Європі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формування у студентів знань про теорії міграції, динаміку міграційних процесів у світі, засади міграційної політики ЄС та країн Європи.</a:t>
            </a:r>
            <a:endParaRPr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750239" y="1910125"/>
            <a:ext cx="8597211" cy="3191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1. Міграційні процеси та міграційна політика: концептуально-теоретичний вимір.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2. Міграційна динаміка в Європі.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3. Політико-правовий зміст практики регулювання міграції в ЄС</a:t>
            </a:r>
            <a:endParaRPr lang="uk-UA" sz="1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навчання:</a:t>
            </a:r>
            <a:r>
              <a:rPr lang="uk-UA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знати: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засади, принципи та особливості європейської міграційної політики;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r>
              <a:rPr lang="uk-UA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особливості динаміки міграційних процесів в європейських країнах;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r>
              <a:rPr lang="uk-UA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нормативно-правову базу регулювання міграції в країнах Європи;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вміти: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r>
              <a:rPr lang="uk-UA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в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ільно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орієнтуватися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у теоретико-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методологічному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практичному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інструментаріях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дослідження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міграції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населення</a:t>
            </a:r>
            <a:r>
              <a:rPr lang="uk-UA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r>
              <a:rPr lang="uk-UA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аналізувати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сучасні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міграційні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процеси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за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допомогою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аналітично-категоріального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апарату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політичної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науки;</a:t>
            </a:r>
            <a:endParaRPr lang="uk-UA" sz="1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r>
              <a:rPr lang="uk-UA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застосовувати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на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практиці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набуті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знання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з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теорії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практики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міграції</a:t>
            </a:r>
            <a:r>
              <a:rPr lang="uk-UA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</a:p>
          <a:p>
            <a:pPr marL="342900">
              <a:lnSpc>
                <a:spcPct val="120000"/>
              </a:lnSpc>
              <a:spcBef>
                <a:spcPts val="0"/>
              </a:spcBef>
              <a:buSzPts val="2800"/>
              <a:buFontTx/>
              <a:buChar char="-"/>
            </a:pPr>
            <a:endParaRPr lang="uk-UA" sz="1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</a:t>
            </a:r>
            <a:r>
              <a:rPr lang="uk-UA" sz="240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: 5          </a:t>
            </a: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13" name="Google Shape;137;p7"/>
          <p:cNvSpPr txBox="1">
            <a:spLocks/>
          </p:cNvSpPr>
          <p:nvPr/>
        </p:nvSpPr>
        <p:spPr>
          <a:xfrm>
            <a:off x="838201" y="4361482"/>
            <a:ext cx="1745935" cy="133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Сергій </a:t>
            </a:r>
            <a:r>
              <a:rPr lang="uk-UA" sz="1400" b="1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Пахоменко</a:t>
            </a:r>
            <a:endParaRPr lang="uk-UA" sz="1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 algn="ctr">
              <a:spcBef>
                <a:spcPts val="0"/>
              </a:spcBef>
              <a:buSzPts val="2800"/>
              <a:buNone/>
            </a:pPr>
            <a:endParaRPr lang="ru-RU" sz="1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 algn="ctr">
              <a:spcBef>
                <a:spcPts val="0"/>
              </a:spcBef>
              <a:buSzPts val="2800"/>
              <a:buNone/>
            </a:pP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доцент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кафедри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політології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міжнародних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відносин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кандидат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історичних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наук, доцент</a:t>
            </a:r>
            <a:endParaRPr lang="uk-UA" sz="1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None/>
            </a:pPr>
            <a:r>
              <a:rPr lang="uk-UA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афедра</a:t>
            </a:r>
            <a:r>
              <a:rPr lang="uk-UA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політології та міжнародних відносин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18" y="2704523"/>
            <a:ext cx="1428571" cy="14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11500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38201" y="283489"/>
            <a:ext cx="6476999" cy="35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ru-RU" sz="2400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СП «</a:t>
            </a:r>
            <a:r>
              <a:rPr lang="ru-RU" sz="2400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Європейські</a:t>
            </a:r>
            <a:r>
              <a:rPr lang="ru-RU" sz="2400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студії</a:t>
            </a:r>
            <a:r>
              <a:rPr lang="ru-RU" sz="2400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»</a:t>
            </a:r>
            <a:endParaRPr sz="2400"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607037" y="521775"/>
            <a:ext cx="10142621" cy="185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114300" lv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2400" dirty="0">
                <a:solidFill>
                  <a:srgbClr val="003480"/>
                </a:solidFill>
                <a:latin typeface="Mariupol Strong" panose="02010B00020201010004" pitchFamily="50" charset="-52"/>
              </a:rPr>
              <a:t>Дипломатичний протокол та етикет</a:t>
            </a:r>
          </a:p>
          <a:p>
            <a:pPr marL="0" lvl="0" indent="0" algn="just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r>
              <a:rPr lang="uk-UA" sz="17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</a:t>
            </a:r>
            <a:r>
              <a:rPr lang="uk-UA" sz="17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ознайомлення студентів з основними поняттями державного церемоніалу, дипломатичного протоколу та етикету, вивчення історії та еволюції державного церемоніалу та дипломатичного протоколу, надання сучасних початкових знань, вмінь та навичок роботи в органах державної влади у сфері реалізації зовнішньої політики України за допомогою загальноприйнятих міжнародних норм та правил офіційного та ділового спілкування.</a:t>
            </a: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165036" y="2081411"/>
            <a:ext cx="9016311" cy="3732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1. Роль дипломатичного протоколу та етикету в міжнародному спілкуванні.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2. Протокольні церемонії та заходи в дипломатичній практиці.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3. Новітня практика дипломатичного протоколу та етикету.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навчання:</a:t>
            </a: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знати: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знати природу та механізми міжнародних комунікацій;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чинне законодавство, міжнародні нормативні документи і угоди, довідкові матеріали щодо норм і принципів дипломатичного протоколу;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вміти: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аналізувати європейські інтеграційні процеси;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орієнтуватися в правовій системі та інституційній структурі ЄС, принципах взаємодії органів та інституцій ЄС між собою;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використовувати отримані теоретичні знання з метою реалізації стратегії європейської інтеграції України;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здійснювати порівняльний аналіз моделей європейської інтеграції.</a:t>
            </a: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5 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120\4</a:t>
            </a:r>
          </a:p>
        </p:txBody>
      </p:sp>
      <p:sp>
        <p:nvSpPr>
          <p:cNvPr id="13" name="Google Shape;137;p7"/>
          <p:cNvSpPr txBox="1">
            <a:spLocks/>
          </p:cNvSpPr>
          <p:nvPr/>
        </p:nvSpPr>
        <p:spPr>
          <a:xfrm>
            <a:off x="419101" y="4361482"/>
            <a:ext cx="1745935" cy="133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Ірина </a:t>
            </a:r>
            <a:r>
              <a:rPr lang="uk-UA" sz="1400" b="1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Грідіна</a:t>
            </a:r>
            <a:endParaRPr lang="uk-UA" sz="1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 algn="ctr">
              <a:spcBef>
                <a:spcPts val="0"/>
              </a:spcBef>
              <a:buSzPts val="2800"/>
              <a:buNone/>
            </a:pPr>
            <a:endParaRPr lang="ru-RU" sz="1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 algn="ctr">
              <a:spcBef>
                <a:spcPts val="0"/>
              </a:spcBef>
              <a:buSzPts val="2800"/>
              <a:buNone/>
            </a:pP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професор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кафедри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політології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міжнародних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відносин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доктор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історичних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наук,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професор</a:t>
            </a:r>
            <a:endParaRPr lang="uk-UA" sz="1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None/>
            </a:pPr>
            <a:r>
              <a:rPr lang="uk-UA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афедра</a:t>
            </a:r>
            <a:r>
              <a:rPr lang="uk-UA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політології та міжнародних відносин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83" y="2680391"/>
            <a:ext cx="1428571" cy="14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65695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38201" y="365126"/>
            <a:ext cx="6476999" cy="35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ru-RU" sz="2400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СП «</a:t>
            </a:r>
            <a:r>
              <a:rPr lang="ru-RU" sz="2400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Європейські</a:t>
            </a:r>
            <a:r>
              <a:rPr lang="ru-RU" sz="2400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студії</a:t>
            </a:r>
            <a:r>
              <a:rPr lang="ru-RU" sz="2400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»</a:t>
            </a:r>
            <a:endParaRPr sz="2400"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607037" y="721895"/>
            <a:ext cx="10142621" cy="2073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55000" lnSpcReduction="20000"/>
          </a:bodyPr>
          <a:lstStyle/>
          <a:p>
            <a:pPr marL="114300" lvl="0" indent="0" algn="ctr">
              <a:buNone/>
            </a:pPr>
            <a:r>
              <a:rPr lang="uk-UA" sz="3600" dirty="0">
                <a:solidFill>
                  <a:srgbClr val="003480"/>
                </a:solidFill>
                <a:latin typeface="Mariupol Strong" panose="02010B00020201010004" pitchFamily="50" charset="-52"/>
              </a:rPr>
              <a:t>Політична реклама та зв’язки з громадськістю</a:t>
            </a:r>
          </a:p>
          <a:p>
            <a:pPr marL="0" indent="0" algn="ctr">
              <a:spcBef>
                <a:spcPts val="0"/>
              </a:spcBef>
              <a:buSzPts val="2800"/>
              <a:buNone/>
            </a:pP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lvl="0" indent="0" algn="just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r>
              <a:rPr lang="uk-UA" sz="29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</a:t>
            </a:r>
            <a:r>
              <a:rPr lang="uk-UA" sz="29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формування у студентів системи знань з теорії і практики політичної реклами та </a:t>
            </a:r>
            <a:r>
              <a:rPr lang="en-US" sz="29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public relation, </a:t>
            </a:r>
            <a:r>
              <a:rPr lang="uk-UA" sz="29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надання цілісного уявлення про принципи, засоби та особливості здійснення </a:t>
            </a:r>
            <a:r>
              <a:rPr lang="uk-UA" sz="29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зв’язків</a:t>
            </a:r>
            <a:r>
              <a:rPr lang="uk-UA" sz="29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з громадськістю для впливу на громадську думку, підготовка фахівців, які володіють теоретичними та практичними знаннями в області сучасних політичних технологій, ознайомлення студентів зі специфікою проведення рекламних кампаній в політичній сфері, а також розгляд закономірностей політичної реклами як особливого виду комунікації.</a:t>
            </a: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220199" y="2607953"/>
            <a:ext cx="8970392" cy="3878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1. Теоретичні та практичні засади політичної реклами.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2. Теоретичні та практичні засади </a:t>
            </a:r>
            <a:r>
              <a:rPr lang="uk-UA" sz="16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зв’язків</a:t>
            </a: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з громадськістю.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навчання:</a:t>
            </a: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знати: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структуру та етапи створення політичної реклами, форми, види і засоби політичної реклами;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сутність методу системного аналізу різних видів комунікативної діяльності, моніторингу ЗМІ та контент-аналізу тексту;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роль маркетингових досліджень в створенні політичної реклами, стратегію, тактику та техніку проведення рекламних політичних кампаній;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специфіку застосування політичної символіки в політичній рекламі</a:t>
            </a: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6 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120\4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None/>
            </a:pPr>
            <a:r>
              <a:rPr lang="uk-UA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афедра</a:t>
            </a:r>
            <a:r>
              <a:rPr lang="uk-UA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політології та міжнародних відносин </a:t>
            </a:r>
          </a:p>
        </p:txBody>
      </p:sp>
      <p:sp>
        <p:nvSpPr>
          <p:cNvPr id="15" name="Google Shape;137;p7"/>
          <p:cNvSpPr txBox="1">
            <a:spLocks/>
          </p:cNvSpPr>
          <p:nvPr/>
        </p:nvSpPr>
        <p:spPr>
          <a:xfrm>
            <a:off x="465020" y="4278355"/>
            <a:ext cx="1745935" cy="133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Сергій </a:t>
            </a:r>
            <a:r>
              <a:rPr lang="uk-UA" sz="1400" b="1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Пахоменко</a:t>
            </a:r>
            <a:endParaRPr lang="uk-UA" sz="1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 algn="ctr">
              <a:spcBef>
                <a:spcPts val="0"/>
              </a:spcBef>
              <a:buSzPts val="2800"/>
              <a:buNone/>
            </a:pPr>
            <a:endParaRPr lang="ru-RU" sz="1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 algn="ctr">
              <a:spcBef>
                <a:spcPts val="0"/>
              </a:spcBef>
              <a:buSzPts val="2800"/>
              <a:buNone/>
            </a:pP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доцент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кафедри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політології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міжнародних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відносин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кандидат </a:t>
            </a:r>
            <a:r>
              <a:rPr lang="ru-RU" sz="1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історичних</a:t>
            </a:r>
            <a:r>
              <a:rPr lang="ru-RU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наук, доцент</a:t>
            </a:r>
            <a:endParaRPr lang="uk-UA" sz="1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37" y="2621396"/>
            <a:ext cx="1428571" cy="14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47427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38201" y="365126"/>
            <a:ext cx="6476999" cy="35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ru-RU" sz="2400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СП «</a:t>
            </a:r>
            <a:r>
              <a:rPr lang="ru-RU" sz="2400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Європейські</a:t>
            </a:r>
            <a:r>
              <a:rPr lang="ru-RU" sz="2400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студії</a:t>
            </a:r>
            <a:r>
              <a:rPr lang="ru-RU" sz="2400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»</a:t>
            </a:r>
            <a:endParaRPr sz="2400"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1306946" y="1591126"/>
            <a:ext cx="8970392" cy="3878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вміти: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r>
              <a:rPr lang="uk-UA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аналізувати контент статей, що подаються світовими, національними та регіональними ЗМІ та вміти передбачати їх вплив на міжнародні відносини; -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r>
              <a:rPr lang="uk-UA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доносити свою думку до громадськості в межах написання аналітичних статей, коментування подій, написання прес-релізів;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r>
              <a:rPr lang="uk-UA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виявляти особливості взаємодії преси і влади у контексті політичних реалій сьогодення, а також визначати ролі та поняття міжнародної журналістики в системі формування зовнішніх комунікацій країни.</a:t>
            </a: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6 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120\4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None/>
            </a:pPr>
            <a:r>
              <a:rPr lang="uk-UA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афедра</a:t>
            </a:r>
            <a:r>
              <a:rPr lang="uk-UA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політології та міжнародних відносин </a:t>
            </a:r>
          </a:p>
        </p:txBody>
      </p:sp>
    </p:spTree>
    <p:extLst>
      <p:ext uri="{BB962C8B-B14F-4D97-AF65-F5344CB8AC3E}">
        <p14:creationId xmlns:p14="http://schemas.microsoft.com/office/powerpoint/2010/main" val="410037552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38201" y="365126"/>
            <a:ext cx="6476999" cy="35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ru-RU" sz="2400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СП «</a:t>
            </a:r>
            <a:r>
              <a:rPr lang="ru-RU" sz="2400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Європейські</a:t>
            </a:r>
            <a:r>
              <a:rPr lang="ru-RU" sz="2400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студії</a:t>
            </a:r>
            <a:r>
              <a:rPr lang="ru-RU" sz="2400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»</a:t>
            </a:r>
            <a:endParaRPr sz="2400"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708952" y="633692"/>
            <a:ext cx="10142621" cy="13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114300" lvl="0" indent="0" algn="ctr">
              <a:buNone/>
            </a:pPr>
            <a:r>
              <a:rPr lang="uk-UA" sz="3200" dirty="0">
                <a:solidFill>
                  <a:srgbClr val="003480"/>
                </a:solidFill>
                <a:latin typeface="Mariupol Strong" panose="02010B00020201010004" pitchFamily="50" charset="-52"/>
              </a:rPr>
              <a:t>Інформаційні війни </a:t>
            </a:r>
          </a:p>
          <a:p>
            <a:pPr marL="0" indent="0" algn="ctr">
              <a:spcBef>
                <a:spcPts val="0"/>
              </a:spcBef>
              <a:buSzPts val="2800"/>
              <a:buNone/>
            </a:pP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lvl="0" indent="0" algn="just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формування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знань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у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студентів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про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теоретичні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практичні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аспекти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міжнародного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протиборства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в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інформаційній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сфері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  <a:endParaRPr lang="uk-UA"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584136" y="1968178"/>
            <a:ext cx="8597211" cy="4050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20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</a:t>
            </a:r>
            <a:endParaRPr lang="uk-UA" sz="20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r>
              <a:rPr lang="uk-UA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1. Концептуально-теоретичні засади інформаційного суспільства.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r>
              <a:rPr lang="uk-UA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2. Інформаційне протиборство на сучасному етапі.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20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навчання:</a:t>
            </a:r>
            <a:r>
              <a:rPr lang="uk-UA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20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знати: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r>
              <a:rPr lang="uk-UA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теоретичні засади формування інформаційного суспільства, специфіку функціонування традиційних та нових ЗМІ;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r>
              <a:rPr lang="uk-UA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основні види, форми та інструменти інформаційних війн;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r>
              <a:rPr lang="uk-UA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Історію інформаційного протистояння, засоби забезпечення інформаційної безпеки держави та суспільства;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r>
              <a:rPr lang="uk-UA" sz="20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вміти: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r>
              <a:rPr lang="uk-UA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аналізувати прояви інформаційного протистояння, визначати причини та передумови проведення інформаційно-психологічних та інформаційно-технологічних спеціальних операцій;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r>
              <a:rPr lang="uk-UA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проводити порівняльний аналіз форм та методів інформаційного впливу;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r>
              <a:rPr lang="uk-UA" sz="20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 використовувати набуті теоретичні знання з метою забезпечення індивідуальної, суспільної та національної інформаційної безпеки</a:t>
            </a: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6 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120\4</a:t>
            </a:r>
          </a:p>
        </p:txBody>
      </p:sp>
      <p:sp>
        <p:nvSpPr>
          <p:cNvPr id="13" name="Google Shape;137;p7"/>
          <p:cNvSpPr txBox="1">
            <a:spLocks/>
          </p:cNvSpPr>
          <p:nvPr/>
        </p:nvSpPr>
        <p:spPr>
          <a:xfrm>
            <a:off x="510226" y="4361482"/>
            <a:ext cx="1745935" cy="133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Максим </a:t>
            </a:r>
            <a:r>
              <a:rPr lang="uk-UA" sz="1400" b="1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Булик</a:t>
            </a:r>
            <a:endParaRPr lang="uk-UA" sz="1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 algn="ctr">
              <a:spcBef>
                <a:spcPts val="0"/>
              </a:spcBef>
              <a:buSzPts val="2800"/>
              <a:buNone/>
            </a:pPr>
            <a:endParaRPr lang="uk-UA" sz="1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 algn="ctr">
              <a:spcBef>
                <a:spcPts val="0"/>
              </a:spcBef>
              <a:buSzPts val="2800"/>
              <a:buNone/>
            </a:pPr>
            <a:r>
              <a:rPr lang="uk-UA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доцент кафедри політології та міжнародних відносин, кандидат політичних наук, доцент</a:t>
            </a:r>
            <a:endParaRPr lang="uk-UA" sz="1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None/>
            </a:pPr>
            <a:r>
              <a:rPr lang="uk-UA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афедра</a:t>
            </a:r>
            <a:r>
              <a:rPr lang="uk-UA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політології та міжнародних відносин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77" y="2687706"/>
            <a:ext cx="1219234" cy="154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86525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>
              <a:buClr>
                <a:srgbClr val="003480"/>
              </a:buClr>
              <a:buSzPts val="4400"/>
            </a:pPr>
            <a:r>
              <a:rPr lang="ru-RU" b="1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ru-RU" sz="3100" b="1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Сертифікатна</a:t>
            </a:r>
            <a:r>
              <a:rPr lang="ru-RU" sz="3100" b="1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ru-RU" sz="3100" b="1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програма</a:t>
            </a:r>
            <a:r>
              <a:rPr lang="ru-RU" sz="3100" b="1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«</a:t>
            </a:r>
            <a:r>
              <a:rPr lang="ru-RU" sz="3100" b="1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Вчитель</a:t>
            </a:r>
            <a:r>
              <a:rPr lang="ru-RU" sz="3100" b="1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ru-RU" sz="3100" b="1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новогрецької</a:t>
            </a:r>
            <a:r>
              <a:rPr lang="ru-RU" sz="3100" b="1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ru-RU" sz="3100" b="1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мови</a:t>
            </a:r>
            <a:r>
              <a:rPr lang="ru-RU" sz="3100" b="1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/>
            </a:r>
            <a:br>
              <a:rPr lang="ru-RU" sz="3100" b="1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</a:br>
            <a:r>
              <a:rPr lang="ru-RU" sz="3100" b="1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та </a:t>
            </a:r>
            <a:r>
              <a:rPr lang="ru-RU" sz="3100" b="1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зарубіжної</a:t>
            </a:r>
            <a:r>
              <a:rPr lang="ru-RU" sz="3100" b="1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ru-RU" sz="3100" b="1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літератури</a:t>
            </a:r>
            <a:r>
              <a:rPr lang="ru-RU" sz="3100" b="1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»</a:t>
            </a: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/>
            </a:r>
            <a:b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</a:br>
            <a:endParaRPr lang="ru-RU"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1013547" y="1436298"/>
            <a:ext cx="9509567" cy="83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Кваліфікація: Вчитель новогрецької мови та зарубіжної літератури</a:t>
            </a: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584136" y="2599615"/>
            <a:ext cx="8597211" cy="3191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Програма передбачає вибіркові освітні компоненти: 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endParaRPr lang="uk-UA" sz="18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1. Педагогіка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2. Вікова і педагогічна психологія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3. Методика виховної роботи 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4. Педагогічна практика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5. Засоби навчання новогрецької мови та зарубіжної літератури 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6. Методика викладання новогрецької мови та зарубіжної літератури у закладах середньої освіти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7. Грекомовна ділова комунікація 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3,4,5,6,7        Форма контролю: залік, екзамен 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</a:t>
            </a:r>
            <a:r>
              <a:rPr lang="uk-UA" sz="240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:  900\30</a:t>
            </a:r>
            <a:endParaRPr lang="uk-UA" sz="2400" dirty="0">
              <a:solidFill>
                <a:schemeClr val="bg1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3" name="Google Shape;137;p7"/>
          <p:cNvSpPr txBox="1">
            <a:spLocks/>
          </p:cNvSpPr>
          <p:nvPr/>
        </p:nvSpPr>
        <p:spPr>
          <a:xfrm>
            <a:off x="188495" y="4582996"/>
            <a:ext cx="2421683" cy="120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КЕРІВНИК ПРОГРАМИ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Лабецька</a:t>
            </a: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Ю.Б.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uk-UA" sz="1400" b="1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</a:t>
            </a: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 </a:t>
            </a:r>
            <a:r>
              <a:rPr lang="uk-UA" sz="1400" b="1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філол</a:t>
            </a: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 </a:t>
            </a:r>
            <a:r>
              <a:rPr lang="uk-UA" sz="1400" b="1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</a:t>
            </a: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 , доцент кафедри грецької філології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endParaRPr lang="uk-UA" sz="1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117155" y="3456609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грецької філології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2C10DF2-000C-A7DF-7892-5218F2F154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918" y="2248900"/>
            <a:ext cx="2191871" cy="219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73538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914320" y="474066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>
              <a:buClr>
                <a:srgbClr val="003480"/>
              </a:buClr>
              <a:buSzPts val="4400"/>
            </a:pPr>
            <a:r>
              <a:rPr lang="ru-RU" b="1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Педагогіка</a:t>
            </a: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/>
            </a:r>
            <a:b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</a:br>
            <a:endParaRPr lang="ru-RU"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1251518" y="1111446"/>
            <a:ext cx="9509567" cy="83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18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</a:t>
            </a:r>
            <a:r>
              <a:rPr lang="uk-UA" sz="1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забезпечити ґрунтовне володіння майбутніми учителями теоретичними основами педагогічної науки, дати уявлення про навчання та виховання особистості, навчити орієнтуватися в закономірностях, принципах процесу навчання та виховання, озброїти навичками аналізу навчально-виховних і проблемних педагогічних ситуацій в сім`ї, колективі комунікативних завдань у побутовій, суспільній, навчальній, професійній, науковій сферах життя. розвити практичні вміння, що забезпечують творчість та ініціативу в різних видах діяльності. </a:t>
            </a:r>
            <a:endParaRPr sz="18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584136" y="2779407"/>
            <a:ext cx="8597211" cy="3191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</a:t>
            </a:r>
            <a:endParaRPr lang="en-US" sz="2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1. Предмет і завдання педагогіки. Сутність і закономірності педагогічного процесу. 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2. Зміст процесу виховання, його складові та напрями. Основні закономірності та принципи виховання. Методи виховання. 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3. Зміст освіти в сучасній школі. Структура і організація процесу навчання. 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4. Принципи, методи навчання, форми організації навчання. 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5. Контроль за навчально-пізнавальною діяльністю. 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6. Управління </a:t>
            </a:r>
            <a:r>
              <a:rPr lang="uk-UA" sz="2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загальноосвіт</a:t>
            </a:r>
            <a:endParaRPr lang="en-US" sz="21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21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ньою</a:t>
            </a:r>
            <a:r>
              <a:rPr lang="uk-UA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школою.</a:t>
            </a: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навчання: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en-US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3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РН 1 – </a:t>
            </a:r>
            <a:r>
              <a:rPr lang="ru-RU" sz="23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Вільно</a:t>
            </a:r>
            <a:r>
              <a:rPr lang="ru-RU" sz="23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3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спілкуватися</a:t>
            </a:r>
            <a:r>
              <a:rPr lang="ru-RU" sz="23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з </a:t>
            </a:r>
            <a:r>
              <a:rPr lang="ru-RU" sz="23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професійних</a:t>
            </a:r>
            <a:r>
              <a:rPr lang="ru-RU" sz="23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3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питань</a:t>
            </a:r>
            <a:r>
              <a:rPr lang="ru-RU" sz="23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3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із</a:t>
            </a:r>
            <a:r>
              <a:rPr lang="ru-RU" sz="23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3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фахівцями</a:t>
            </a:r>
            <a:r>
              <a:rPr lang="ru-RU" sz="23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23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нефахівцями</a:t>
            </a:r>
            <a:r>
              <a:rPr lang="ru-RU" sz="23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державною та </a:t>
            </a:r>
            <a:r>
              <a:rPr lang="ru-RU" sz="23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іноземними</a:t>
            </a:r>
            <a:r>
              <a:rPr lang="ru-RU" sz="23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мовами </a:t>
            </a:r>
            <a:r>
              <a:rPr lang="ru-RU" sz="23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усно</a:t>
            </a:r>
            <a:r>
              <a:rPr lang="ru-RU" sz="23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й </a:t>
            </a:r>
            <a:r>
              <a:rPr lang="ru-RU" sz="23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письмово</a:t>
            </a:r>
            <a:r>
              <a:rPr lang="ru-RU" sz="23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23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використовувати</a:t>
            </a:r>
            <a:r>
              <a:rPr lang="ru-RU" sz="23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3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їх</a:t>
            </a:r>
            <a:r>
              <a:rPr lang="ru-RU" sz="23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для </a:t>
            </a:r>
            <a:r>
              <a:rPr lang="ru-RU" sz="23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організації</a:t>
            </a:r>
            <a:r>
              <a:rPr lang="ru-RU" sz="23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3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ефективної</a:t>
            </a:r>
            <a:r>
              <a:rPr lang="ru-RU" sz="23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3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міжкультурної</a:t>
            </a:r>
            <a:r>
              <a:rPr lang="ru-RU" sz="23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3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комунікації</a:t>
            </a:r>
            <a:r>
              <a:rPr lang="ru-RU" sz="23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3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РН 2 – </a:t>
            </a:r>
            <a:r>
              <a:rPr lang="ru-RU" sz="23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Ефективно</a:t>
            </a:r>
            <a:r>
              <a:rPr lang="ru-RU" sz="23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3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працювати</a:t>
            </a:r>
            <a:r>
              <a:rPr lang="ru-RU" sz="23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з </a:t>
            </a:r>
            <a:r>
              <a:rPr lang="ru-RU" sz="23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інформацією</a:t>
            </a:r>
            <a:r>
              <a:rPr lang="ru-RU" sz="23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: </a:t>
            </a:r>
            <a:r>
              <a:rPr lang="ru-RU" sz="23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добирати</a:t>
            </a:r>
            <a:r>
              <a:rPr lang="ru-RU" sz="23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3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необхідну</a:t>
            </a:r>
            <a:r>
              <a:rPr lang="ru-RU" sz="23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3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інформацію</a:t>
            </a:r>
            <a:r>
              <a:rPr lang="ru-RU" sz="23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з </a:t>
            </a:r>
            <a:r>
              <a:rPr lang="ru-RU" sz="23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різних</a:t>
            </a:r>
            <a:r>
              <a:rPr lang="ru-RU" sz="23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3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джерел</a:t>
            </a:r>
            <a:r>
              <a:rPr lang="ru-RU" sz="23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23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зокрема</a:t>
            </a:r>
            <a:r>
              <a:rPr lang="ru-RU" sz="23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з </a:t>
            </a:r>
            <a:r>
              <a:rPr lang="ru-RU" sz="23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фахової</a:t>
            </a:r>
            <a:r>
              <a:rPr lang="ru-RU" sz="23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3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літератури</a:t>
            </a:r>
            <a:r>
              <a:rPr lang="ru-RU" sz="23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23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електронних</a:t>
            </a:r>
            <a:r>
              <a:rPr lang="ru-RU" sz="23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баз, критично </a:t>
            </a:r>
            <a:r>
              <a:rPr lang="ru-RU" sz="23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аналізувати</a:t>
            </a:r>
            <a:r>
              <a:rPr lang="ru-RU" sz="23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й </a:t>
            </a:r>
            <a:r>
              <a:rPr lang="ru-RU" sz="23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інтерпретувати</a:t>
            </a:r>
            <a:r>
              <a:rPr lang="ru-RU" sz="23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23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впорядковувати</a:t>
            </a:r>
            <a:r>
              <a:rPr lang="ru-RU" sz="23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23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класифікувати</a:t>
            </a:r>
            <a:r>
              <a:rPr lang="ru-RU" sz="23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й </a:t>
            </a:r>
            <a:r>
              <a:rPr lang="ru-RU" sz="23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систематизувати</a:t>
            </a:r>
            <a:r>
              <a:rPr lang="ru-RU" sz="23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3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РН 3 – </a:t>
            </a:r>
            <a:r>
              <a:rPr lang="ru-RU" sz="23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Організовувати</a:t>
            </a:r>
            <a:r>
              <a:rPr lang="ru-RU" sz="23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3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процес</a:t>
            </a:r>
            <a:r>
              <a:rPr lang="ru-RU" sz="23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3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свого</a:t>
            </a:r>
            <a:r>
              <a:rPr lang="ru-RU" sz="23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3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навчання</a:t>
            </a:r>
            <a:r>
              <a:rPr lang="ru-RU" sz="23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й </a:t>
            </a:r>
            <a:r>
              <a:rPr lang="ru-RU" sz="23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самоосвіти</a:t>
            </a:r>
            <a:r>
              <a:rPr lang="ru-RU" sz="23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endParaRPr lang="uk-UA"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3,4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</a:t>
            </a:r>
            <a:r>
              <a:rPr lang="en-US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180</a:t>
            </a: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\</a:t>
            </a:r>
            <a:r>
              <a:rPr lang="en-US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6</a:t>
            </a:r>
            <a:endParaRPr lang="uk-UA" sz="2400" dirty="0">
              <a:solidFill>
                <a:schemeClr val="bg1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7" y="2626870"/>
            <a:ext cx="2314542" cy="2050023"/>
          </a:xfrm>
          <a:prstGeom prst="rect">
            <a:avLst/>
          </a:prstGeom>
        </p:spPr>
      </p:pic>
      <p:sp>
        <p:nvSpPr>
          <p:cNvPr id="13" name="Google Shape;137;p7"/>
          <p:cNvSpPr txBox="1">
            <a:spLocks/>
          </p:cNvSpPr>
          <p:nvPr/>
        </p:nvSpPr>
        <p:spPr>
          <a:xfrm>
            <a:off x="162453" y="4676894"/>
            <a:ext cx="2421683" cy="124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en-US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1400" b="1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Голюк</a:t>
            </a:r>
            <a:r>
              <a:rPr lang="ru-RU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О.А.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endParaRPr lang="uk-UA" sz="1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endParaRPr lang="uk-UA" sz="1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</a:t>
            </a:r>
            <a:r>
              <a:rPr lang="en-US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грецької філології</a:t>
            </a:r>
          </a:p>
        </p:txBody>
      </p:sp>
      <p:sp>
        <p:nvSpPr>
          <p:cNvPr id="14" name="Google Shape;136;p7"/>
          <p:cNvSpPr txBox="1">
            <a:spLocks/>
          </p:cNvSpPr>
          <p:nvPr/>
        </p:nvSpPr>
        <p:spPr>
          <a:xfrm>
            <a:off x="371311" y="250100"/>
            <a:ext cx="10217025" cy="35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3480"/>
              </a:buClr>
              <a:buSzPts val="4400"/>
            </a:pPr>
            <a:r>
              <a:rPr lang="ru-RU" sz="2400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СП «</a:t>
            </a:r>
            <a:r>
              <a:rPr lang="ru-RU" sz="2400" b="1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Вчитель</a:t>
            </a:r>
            <a:r>
              <a:rPr lang="ru-RU" sz="2400" b="1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ru-RU" sz="2400" b="1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новогрецької</a:t>
            </a:r>
            <a:r>
              <a:rPr lang="ru-RU" sz="2400" b="1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ru-RU" sz="2400" b="1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мови</a:t>
            </a:r>
            <a:r>
              <a:rPr lang="ru-RU" sz="2400" b="1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та </a:t>
            </a:r>
            <a:r>
              <a:rPr lang="ru-RU" sz="2400" b="1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зарубіжної</a:t>
            </a:r>
            <a:r>
              <a:rPr lang="ru-RU" sz="2400" b="1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ru-RU" sz="2400" b="1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літератури</a:t>
            </a:r>
            <a:r>
              <a:rPr lang="ru-RU" sz="2400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»</a:t>
            </a:r>
            <a:endParaRPr lang="ru-RU" sz="2400"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45314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38200" y="600202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 algn="ctr">
              <a:buClr>
                <a:srgbClr val="003480"/>
              </a:buClr>
              <a:buSzPts val="4400"/>
            </a:pP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Практика перекладу та </a:t>
            </a:r>
            <a:r>
              <a:rPr lang="ru-RU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редагування</a:t>
            </a: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ru-RU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юридичних</a:t>
            </a: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ru-RU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текстів</a:t>
            </a:r>
            <a:endParaRPr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868205" y="1940522"/>
            <a:ext cx="9984026" cy="3525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r>
              <a:rPr lang="ru-RU" sz="2400" b="1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</a:t>
            </a:r>
            <a:r>
              <a:rPr lang="ru-RU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b="1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навчання</a:t>
            </a:r>
            <a:r>
              <a:rPr lang="ru-RU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: </a:t>
            </a:r>
            <a:br>
              <a:rPr lang="ru-RU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</a:br>
            <a:r>
              <a:rPr lang="ru-RU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r>
              <a:rPr lang="ru-RU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знати:</a:t>
            </a:r>
          </a:p>
          <a:p>
            <a:pPr marL="342900">
              <a:lnSpc>
                <a:spcPct val="120000"/>
              </a:lnSpc>
              <a:spcBef>
                <a:spcPts val="0"/>
              </a:spcBef>
              <a:buSzPts val="2800"/>
            </a:pP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норми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літературної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мови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вміти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їх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застосовувати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у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практичній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діяльності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marL="342900">
              <a:lnSpc>
                <a:spcPct val="120000"/>
              </a:lnSpc>
              <a:spcBef>
                <a:spcPts val="0"/>
              </a:spcBef>
              <a:buSzPts val="2800"/>
            </a:pP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основні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перекладацькі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трансформації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/>
            </a:r>
            <a:b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</a:b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 </a:t>
            </a: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вміти:</a:t>
            </a:r>
          </a:p>
          <a:p>
            <a:pPr marL="342900">
              <a:lnSpc>
                <a:spcPct val="120000"/>
              </a:lnSpc>
              <a:spcBef>
                <a:spcPts val="0"/>
              </a:spcBef>
              <a:buSzPts val="2800"/>
            </a:pP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вільно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спілкуватися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з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професійних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питань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державною та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англійською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мовами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усно й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письмово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використовувати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їх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для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організації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ефективної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міжкультурної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комунікації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marL="342900">
              <a:lnSpc>
                <a:spcPct val="120000"/>
              </a:lnSpc>
              <a:spcBef>
                <a:spcPts val="0"/>
              </a:spcBef>
              <a:buSzPts val="2800"/>
            </a:pP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ефективно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працювати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з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редагуванням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: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добирати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необхідну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інформацію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з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різних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джерел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зокрема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з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фахової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літератури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електронних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баз, критично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аналізувати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й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інтерпретувати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впорядковувати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класифікувати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й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систематизувати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marL="342900">
              <a:lnSpc>
                <a:spcPct val="120000"/>
              </a:lnSpc>
              <a:spcBef>
                <a:spcPts val="0"/>
              </a:spcBef>
              <a:buSzPts val="2800"/>
            </a:pP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організовувати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процес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свого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навчання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й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самоосвіти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</a:t>
            </a: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376057" y="6018835"/>
            <a:ext cx="6805290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3,4,5,6,7         Форма контролю: </a:t>
            </a:r>
            <a:r>
              <a:rPr lang="ru-RU" sz="2400" dirty="0" err="1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заліки</a:t>
            </a:r>
            <a:r>
              <a:rPr lang="ru-RU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2400" dirty="0" err="1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екзамен</a:t>
            </a:r>
            <a:endParaRPr lang="ru-RU" sz="2400" dirty="0">
              <a:solidFill>
                <a:schemeClr val="bg1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400" dirty="0" err="1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</a:t>
            </a:r>
            <a:r>
              <a:rPr lang="ru-RU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 годин\</a:t>
            </a:r>
            <a:r>
              <a:rPr lang="ru-RU" sz="2400" dirty="0" err="1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кредитів</a:t>
            </a:r>
            <a:r>
              <a:rPr lang="ru-RU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:  450\15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прикладної філології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0588B7-3435-4EE9-ADE7-6C8D57DCA44C}"/>
              </a:ext>
            </a:extLst>
          </p:cNvPr>
          <p:cNvSpPr txBox="1"/>
          <p:nvPr/>
        </p:nvSpPr>
        <p:spPr>
          <a:xfrm>
            <a:off x="9244" y="119557"/>
            <a:ext cx="6486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>
                <a:solidFill>
                  <a:srgbClr val="002060"/>
                </a:solidFill>
                <a:latin typeface="Arsenal" panose="02010504060200020004" pitchFamily="50" charset="0"/>
              </a:rPr>
              <a:t>СП «Юридичний переклад»</a:t>
            </a:r>
          </a:p>
        </p:txBody>
      </p:sp>
    </p:spTree>
    <p:extLst>
      <p:ext uri="{BB962C8B-B14F-4D97-AF65-F5344CB8AC3E}">
        <p14:creationId xmlns:p14="http://schemas.microsoft.com/office/powerpoint/2010/main" val="167705931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95953" y="564917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>
              <a:buClr>
                <a:srgbClr val="003480"/>
              </a:buClr>
              <a:buSzPts val="4400"/>
            </a:pP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ru-RU" b="1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Вікова</a:t>
            </a:r>
            <a:r>
              <a:rPr lang="ru-RU" b="1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і </a:t>
            </a:r>
            <a:r>
              <a:rPr lang="ru-RU" b="1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педагогічна</a:t>
            </a:r>
            <a:r>
              <a:rPr lang="ru-RU" b="1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ru-RU" b="1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психологія</a:t>
            </a: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/>
            </a:r>
            <a:b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</a:br>
            <a:endParaRPr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1013547" y="1212524"/>
            <a:ext cx="9509567" cy="939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 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формування у студентів системи стійкої мотивації навчально-пізнавальної і професійної діяльності, вмінь розв’язувати професійні та життєві задачі з урахуванням основних закономірностей функціонування психіки людини.  </a:t>
            </a:r>
            <a:endParaRPr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584136" y="2152067"/>
            <a:ext cx="8597211" cy="363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23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1. Предмет, напрямки, методи психології.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23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2. Психологія пізнання; особистість та діяльність.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23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3. Психологія виховання і самовиховання. Основні механізми спрямованої соціалізації людини (учня).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23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4. Психологія навчання. Психологія педагогічної діяльності та особистості учителя.</a:t>
            </a:r>
            <a:endParaRPr lang="uk-UA" sz="23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навчання: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РН 1 – Вільно спілкуватися з професійних питань із фахівцями та нефахівцями державною та іноземними мовами усно й письмово, використовувати їх для організації ефективної міжкультурної комунікації.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РН 2 – Ефективно працювати з інформацією: добирати необхідну інформацію з різних джерел, зокрема з фахової літератури та електронних баз, критично аналізувати й інтерпретувати, впорядковувати, класифікувати й систематизувати.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РН 3 – Організовувати процес свого навчання й самоосвіти.</a:t>
            </a: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5 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2068"/>
            <a:ext cx="2610178" cy="2311872"/>
          </a:xfrm>
          <a:prstGeom prst="rect">
            <a:avLst/>
          </a:prstGeom>
        </p:spPr>
      </p:pic>
      <p:sp>
        <p:nvSpPr>
          <p:cNvPr id="13" name="Google Shape;137;p7"/>
          <p:cNvSpPr txBox="1">
            <a:spLocks/>
          </p:cNvSpPr>
          <p:nvPr/>
        </p:nvSpPr>
        <p:spPr>
          <a:xfrm>
            <a:off x="188495" y="4582996"/>
            <a:ext cx="2421683" cy="120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uk-UA" sz="1400" b="1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Блашкова</a:t>
            </a: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О.М.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endParaRPr lang="uk-UA" sz="1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21138" y="3627410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грецької філології</a:t>
            </a:r>
          </a:p>
        </p:txBody>
      </p:sp>
      <p:sp>
        <p:nvSpPr>
          <p:cNvPr id="14" name="Google Shape;136;p7"/>
          <p:cNvSpPr txBox="1">
            <a:spLocks/>
          </p:cNvSpPr>
          <p:nvPr/>
        </p:nvSpPr>
        <p:spPr>
          <a:xfrm>
            <a:off x="188495" y="186739"/>
            <a:ext cx="10217025" cy="35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3480"/>
              </a:buClr>
              <a:buSzPts val="4400"/>
            </a:pPr>
            <a:r>
              <a:rPr lang="ru-RU" sz="2400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СП «</a:t>
            </a:r>
            <a:r>
              <a:rPr lang="ru-RU" sz="2400" b="1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Вчитель</a:t>
            </a:r>
            <a:r>
              <a:rPr lang="ru-RU" sz="2400" b="1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ru-RU" sz="2400" b="1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новогрецької</a:t>
            </a:r>
            <a:r>
              <a:rPr lang="ru-RU" sz="2400" b="1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ru-RU" sz="2400" b="1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мови</a:t>
            </a:r>
            <a:r>
              <a:rPr lang="ru-RU" sz="2400" b="1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та </a:t>
            </a:r>
            <a:r>
              <a:rPr lang="ru-RU" sz="2400" b="1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зарубіжної</a:t>
            </a:r>
            <a:r>
              <a:rPr lang="ru-RU" sz="2400" b="1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ru-RU" sz="2400" b="1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літератури</a:t>
            </a:r>
            <a:r>
              <a:rPr lang="ru-RU" sz="2400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»</a:t>
            </a:r>
            <a:endParaRPr lang="ru-RU" sz="2400"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840880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38200" y="520861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>
              <a:buClr>
                <a:srgbClr val="003480"/>
              </a:buClr>
              <a:buSzPts val="4400"/>
            </a:pP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Методика </a:t>
            </a:r>
            <a:r>
              <a:rPr lang="ru-RU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виховної</a:t>
            </a: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ru-RU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роботи</a:t>
            </a: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b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</a:br>
            <a:endParaRPr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1013547" y="1215692"/>
            <a:ext cx="9509567" cy="1032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надання студентам теоретичних основ та навичок управління процесом виховання учнів; усвідомлення та практичне використання законів, закономірностей, принципів, технологій, інноваційних методів та прийомів у здійсненні педагогічного керівництва вихованням учнів сучасної школи.</a:t>
            </a:r>
            <a:endParaRPr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680264" y="2093203"/>
            <a:ext cx="8498190" cy="3829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buSzPts val="2800"/>
              <a:buNone/>
            </a:pP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 </a:t>
            </a:r>
          </a:p>
          <a:p>
            <a:pPr marL="0" lvl="0" indent="0">
              <a:spcBef>
                <a:spcPts val="0"/>
              </a:spcBef>
              <a:buSzPts val="2800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1. Основи організації виховної роботи в сучасній школі.			</a:t>
            </a:r>
          </a:p>
          <a:p>
            <a:pPr marL="0" lvl="0" indent="0">
              <a:spcBef>
                <a:spcPts val="0"/>
              </a:spcBef>
              <a:buSzPts val="2800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2. Методика організації морального та громадянського виховання учнів. </a:t>
            </a:r>
          </a:p>
          <a:p>
            <a:pPr marL="0" lvl="0" indent="0">
              <a:spcBef>
                <a:spcPts val="0"/>
              </a:spcBef>
              <a:buSzPts val="2800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3. Методика виховної роботи педколективу з використанням національних традицій у сучасній школі.</a:t>
            </a:r>
          </a:p>
          <a:p>
            <a:pPr marL="0" lvl="0" indent="0">
              <a:spcBef>
                <a:spcPts val="0"/>
              </a:spcBef>
              <a:buSzPts val="2800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4. Фактори результативності виховного процесу. Методика формування емоційно-оцінних рис учня.</a:t>
            </a:r>
          </a:p>
          <a:p>
            <a:pPr marL="0" lvl="0" indent="0">
              <a:spcBef>
                <a:spcPts val="0"/>
              </a:spcBef>
              <a:buSzPts val="2800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5. Методика організації та проведення спільної роботи сім’ї та школи у вихованні школярів. Методика колективних творчих справ.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навчання:</a:t>
            </a: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1. РН 1 – Вільно спілкуватися з професійних питань із фахівцями та нефахівцями державною та іноземними мовами усно й письмово, використовувати їх для організації ефективної міжкультурної комунікації.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2. РН 2 – Ефективно працювати з інформацією: добирати необхідну інформацію з різних джерел, зокрема з фахової літератури та електронних баз, критично аналізувати й інтерпретувати, впорядковувати, класифікувати й систематизувати.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3. РН 3 – Організовувати процес свого навчання й самоосвіти.</a:t>
            </a: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6 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2068"/>
            <a:ext cx="2610178" cy="2311872"/>
          </a:xfrm>
          <a:prstGeom prst="rect">
            <a:avLst/>
          </a:prstGeom>
        </p:spPr>
      </p:pic>
      <p:sp>
        <p:nvSpPr>
          <p:cNvPr id="13" name="Google Shape;137;p7"/>
          <p:cNvSpPr txBox="1">
            <a:spLocks/>
          </p:cNvSpPr>
          <p:nvPr/>
        </p:nvSpPr>
        <p:spPr>
          <a:xfrm>
            <a:off x="188495" y="4582996"/>
            <a:ext cx="2421683" cy="120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ПІБ викладача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звання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грецької філології</a:t>
            </a:r>
          </a:p>
        </p:txBody>
      </p:sp>
      <p:sp>
        <p:nvSpPr>
          <p:cNvPr id="14" name="Google Shape;136;p7"/>
          <p:cNvSpPr txBox="1">
            <a:spLocks/>
          </p:cNvSpPr>
          <p:nvPr/>
        </p:nvSpPr>
        <p:spPr>
          <a:xfrm>
            <a:off x="371311" y="250100"/>
            <a:ext cx="10217025" cy="35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3480"/>
              </a:buClr>
              <a:buSzPts val="4400"/>
            </a:pPr>
            <a:r>
              <a:rPr lang="ru-RU" sz="2400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СП «</a:t>
            </a:r>
            <a:r>
              <a:rPr lang="ru-RU" sz="2400" b="1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Вчитель</a:t>
            </a:r>
            <a:r>
              <a:rPr lang="ru-RU" sz="2400" b="1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ru-RU" sz="2400" b="1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новогрецької</a:t>
            </a:r>
            <a:r>
              <a:rPr lang="ru-RU" sz="2400" b="1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ru-RU" sz="2400" b="1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мови</a:t>
            </a:r>
            <a:r>
              <a:rPr lang="ru-RU" sz="2400" b="1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та </a:t>
            </a:r>
            <a:r>
              <a:rPr lang="ru-RU" sz="2400" b="1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зарубіжної</a:t>
            </a:r>
            <a:r>
              <a:rPr lang="ru-RU" sz="2400" b="1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ru-RU" sz="2400" b="1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літератури</a:t>
            </a:r>
            <a:r>
              <a:rPr lang="ru-RU" sz="2400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»</a:t>
            </a:r>
            <a:endParaRPr lang="ru-RU" sz="2400"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159201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725039" y="520861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>
              <a:buClr>
                <a:srgbClr val="003480"/>
              </a:buClr>
              <a:buSzPts val="4400"/>
            </a:pP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ru-RU" b="1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Педагогічна</a:t>
            </a:r>
            <a:r>
              <a:rPr lang="ru-RU" b="1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практика</a:t>
            </a: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/>
            </a:r>
            <a:b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</a:br>
            <a:endParaRPr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684966" y="1155790"/>
            <a:ext cx="10312950" cy="1451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реалізація студентами вмінь та навичок, що свідчать про розвиток їхньої професійної компетентності, складовими якої визначено загально-професійні та </a:t>
            </a:r>
            <a:r>
              <a:rPr lang="uk-UA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професійно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-предметні компетенції;  усвідомлення студентами сутності та змісту творчого навчально-виховного процесу та педагогічних явищ, які з ним пов’язані або його обумовлюють, розуміння сенсу та логіки взаємодії вчителя та учнів;  формування у студентів позитивних мотивів професійної педагогічної діяльності.  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endParaRPr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584136" y="2599615"/>
            <a:ext cx="8597211" cy="3191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навчання: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РН 1 – Вільно спілкуватися з професійних питань із фахівцями та нефахівцями державною та іноземними мовами усно й письмово, використовувати їх для організації ефективної міжкультурної комунікації. 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РН 8 – Знати й розуміти систему мови, загальні властивості літератури як мистецтва слова, історію мов і літератур, що вивчаються, і вміти застосовувати ці знання у професійній діяльності. 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РН 17 – Збирати, аналізувати, систематизувати й інтерпретувати факти мови й мовлення й використовувати їх для розв’язання складних задач і проблем у спеціалізованих сферах професійної діяльності та/або навчання. 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endParaRPr lang="uk-UA"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7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13" name="Google Shape;137;p7"/>
          <p:cNvSpPr txBox="1">
            <a:spLocks/>
          </p:cNvSpPr>
          <p:nvPr/>
        </p:nvSpPr>
        <p:spPr>
          <a:xfrm>
            <a:off x="188495" y="4582995"/>
            <a:ext cx="2421683" cy="120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Новицька О.А.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1400" b="1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</a:t>
            </a: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 </a:t>
            </a:r>
            <a:r>
              <a:rPr lang="uk-UA" sz="1400" b="1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філол</a:t>
            </a: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 </a:t>
            </a:r>
            <a:r>
              <a:rPr lang="uk-UA" sz="1400" b="1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</a:t>
            </a: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., доцент кафедри грецької філології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endParaRPr lang="uk-UA" sz="1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грецької філології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92E28C5-5844-46FC-0AE0-26396DD26B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495" y="2520089"/>
            <a:ext cx="2062905" cy="2062905"/>
          </a:xfrm>
          <a:prstGeom prst="rect">
            <a:avLst/>
          </a:prstGeom>
        </p:spPr>
      </p:pic>
      <p:sp>
        <p:nvSpPr>
          <p:cNvPr id="14" name="Google Shape;136;p7"/>
          <p:cNvSpPr txBox="1">
            <a:spLocks/>
          </p:cNvSpPr>
          <p:nvPr/>
        </p:nvSpPr>
        <p:spPr>
          <a:xfrm>
            <a:off x="371311" y="250100"/>
            <a:ext cx="10217025" cy="35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3480"/>
              </a:buClr>
              <a:buSzPts val="4400"/>
            </a:pPr>
            <a:r>
              <a:rPr lang="ru-RU" sz="2400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СП «</a:t>
            </a:r>
            <a:r>
              <a:rPr lang="ru-RU" sz="2400" b="1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Вчитель</a:t>
            </a:r>
            <a:r>
              <a:rPr lang="ru-RU" sz="2400" b="1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ru-RU" sz="2400" b="1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новогрецької</a:t>
            </a:r>
            <a:r>
              <a:rPr lang="ru-RU" sz="2400" b="1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ru-RU" sz="2400" b="1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мови</a:t>
            </a:r>
            <a:r>
              <a:rPr lang="ru-RU" sz="2400" b="1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та </a:t>
            </a:r>
            <a:r>
              <a:rPr lang="ru-RU" sz="2400" b="1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зарубіжної</a:t>
            </a:r>
            <a:r>
              <a:rPr lang="ru-RU" sz="2400" b="1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ru-RU" sz="2400" b="1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літератури</a:t>
            </a:r>
            <a:r>
              <a:rPr lang="ru-RU" sz="2400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»</a:t>
            </a:r>
            <a:endParaRPr lang="ru-RU" sz="2400"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436022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48591" y="616495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ru-RU" sz="3200" b="1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Засоби</a:t>
            </a:r>
            <a:r>
              <a:rPr lang="ru-RU" sz="3200" b="1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ru-RU" sz="3200" b="1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навчання</a:t>
            </a:r>
            <a:r>
              <a:rPr lang="ru-RU" sz="3200" b="1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ru-RU" sz="3200" b="1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новогрецької</a:t>
            </a:r>
            <a:r>
              <a:rPr lang="ru-RU" sz="3200" b="1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ru-RU" sz="3200" b="1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мови</a:t>
            </a:r>
            <a:r>
              <a:rPr lang="ru-RU" sz="3200" b="1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та </a:t>
            </a:r>
            <a:r>
              <a:rPr lang="ru-RU" sz="3200" b="1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зарубіжної</a:t>
            </a:r>
            <a:r>
              <a:rPr lang="ru-RU" sz="3200" b="1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ru-RU" sz="3200" b="1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літератури</a:t>
            </a:r>
            <a:r>
              <a:rPr lang="ru-RU" sz="3200" b="1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 </a:t>
            </a:r>
            <a:endParaRPr lang="ru-RU" sz="3200"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687023" y="1729206"/>
            <a:ext cx="10669671" cy="127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 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ознайомлення здобувачів з основними засобами навчання новогрецької мови та зарубіжної літератури: підручниками, посібниками, робочими зошитами, дидактичними матеріалами, технічними засобами навчання тощо; формування вмінь та навичок використання цих засобів з грецького правопису. 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endParaRPr lang="uk-UA"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584136" y="3179293"/>
            <a:ext cx="8597211" cy="3601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1. Типологія засобів навчання мови та літератури.  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2. Друковані засоби навчання новогрецької мови. 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3. Електронні засоби навчання новогрецької мови.  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18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4. Друковані та електронні засоби навчання зарубіжної літератури. </a:t>
            </a:r>
            <a:r>
              <a:rPr lang="uk-UA" sz="23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 </a:t>
            </a: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3 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150\5</a:t>
            </a:r>
          </a:p>
        </p:txBody>
      </p:sp>
      <p:sp>
        <p:nvSpPr>
          <p:cNvPr id="13" name="Google Shape;137;p7"/>
          <p:cNvSpPr txBox="1">
            <a:spLocks/>
          </p:cNvSpPr>
          <p:nvPr/>
        </p:nvSpPr>
        <p:spPr>
          <a:xfrm>
            <a:off x="157831" y="4963356"/>
            <a:ext cx="2421683" cy="120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uk-UA" sz="1400" b="1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Гаргаєва</a:t>
            </a: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О.В.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ст. в. кафедри грецької філології 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грецької філології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0B6F0DE-C182-0D47-9799-84831EDBC0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438" y="2876688"/>
            <a:ext cx="2105988" cy="2086667"/>
          </a:xfrm>
          <a:prstGeom prst="rect">
            <a:avLst/>
          </a:prstGeom>
        </p:spPr>
      </p:pic>
      <p:sp>
        <p:nvSpPr>
          <p:cNvPr id="14" name="Google Shape;136;p7"/>
          <p:cNvSpPr txBox="1">
            <a:spLocks/>
          </p:cNvSpPr>
          <p:nvPr/>
        </p:nvSpPr>
        <p:spPr>
          <a:xfrm>
            <a:off x="371311" y="250100"/>
            <a:ext cx="10217025" cy="35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3480"/>
              </a:buClr>
              <a:buSzPts val="4400"/>
            </a:pPr>
            <a:r>
              <a:rPr lang="ru-RU" sz="2400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СП «</a:t>
            </a:r>
            <a:r>
              <a:rPr lang="ru-RU" sz="2400" b="1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Вчитель</a:t>
            </a:r>
            <a:r>
              <a:rPr lang="ru-RU" sz="2400" b="1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ru-RU" sz="2400" b="1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новогрецької</a:t>
            </a:r>
            <a:r>
              <a:rPr lang="ru-RU" sz="2400" b="1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ru-RU" sz="2400" b="1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мови</a:t>
            </a:r>
            <a:r>
              <a:rPr lang="ru-RU" sz="2400" b="1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та </a:t>
            </a:r>
            <a:r>
              <a:rPr lang="ru-RU" sz="2400" b="1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зарубіжної</a:t>
            </a:r>
            <a:r>
              <a:rPr lang="ru-RU" sz="2400" b="1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ru-RU" sz="2400" b="1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літератури</a:t>
            </a:r>
            <a:r>
              <a:rPr lang="ru-RU" sz="2400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»</a:t>
            </a:r>
            <a:endParaRPr lang="ru-RU" sz="2400"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380800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38200" y="895060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480"/>
              </a:buClr>
              <a:buSzPts val="4400"/>
              <a:buFont typeface="Arial"/>
              <a:buNone/>
            </a:pPr>
            <a:r>
              <a:rPr lang="ru-RU" b="1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Засоби</a:t>
            </a:r>
            <a:r>
              <a:rPr lang="ru-RU" b="1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ru-RU" b="1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навчання</a:t>
            </a:r>
            <a:r>
              <a:rPr lang="ru-RU" b="1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ru-RU" b="1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новогрецької</a:t>
            </a:r>
            <a:r>
              <a:rPr lang="ru-RU" b="1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ru-RU" b="1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мови</a:t>
            </a:r>
            <a:r>
              <a:rPr lang="ru-RU" b="1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та </a:t>
            </a:r>
            <a:r>
              <a:rPr lang="ru-RU" b="1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зарубіжної</a:t>
            </a:r>
            <a:r>
              <a:rPr lang="ru-RU" b="1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ru-RU" b="1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літератури</a:t>
            </a:r>
            <a:r>
              <a:rPr lang="ru-RU" b="1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 </a:t>
            </a: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/>
            </a:r>
            <a:b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</a:br>
            <a:endParaRPr lang="ru-RU"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1181217" y="2087827"/>
            <a:ext cx="8597211" cy="4053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навчання: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23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РН 1 - Вільно спілкуватися з професійних питань із фахівцями та нефахівцями державною та іноземними мовами усно й письмово, використовувати їх для організації ефективної міжкультурної комунікації.  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23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РН 2 – Ефективно працювати з інформацією: добирати необхідну інформацію з різних джерел, зокрема з фахової літератури та електронних баз, критично аналізувати й інтерпретувати, впорядковувати, класифікувати й систематизувати. 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23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РН 8 – Знати й розуміти систему мови, загальні властивості літератури як мистецтва слова, історію мов і літератур, що вивчаються, і вміти застосовувати ці знання у професійній діяльності.  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Font typeface="Arial"/>
              <a:buNone/>
            </a:pPr>
            <a:r>
              <a:rPr lang="uk-UA" sz="23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РН 17 – Збирати, аналізувати, систематизувати й інтерпретувати факти мови й мовлення й використовувати їх для розв’язання складних задач і проблем у спеціалізованих сферах професійної діяльності та/або навчання. </a:t>
            </a: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3 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150\5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грецької філології</a:t>
            </a:r>
          </a:p>
        </p:txBody>
      </p:sp>
      <p:sp>
        <p:nvSpPr>
          <p:cNvPr id="14" name="Google Shape;136;p7"/>
          <p:cNvSpPr txBox="1">
            <a:spLocks/>
          </p:cNvSpPr>
          <p:nvPr/>
        </p:nvSpPr>
        <p:spPr>
          <a:xfrm>
            <a:off x="371311" y="250100"/>
            <a:ext cx="10217025" cy="35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3480"/>
              </a:buClr>
              <a:buSzPts val="4400"/>
            </a:pPr>
            <a:r>
              <a:rPr lang="ru-RU" sz="2400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СП «</a:t>
            </a:r>
            <a:r>
              <a:rPr lang="ru-RU" sz="2400" b="1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Вчитель</a:t>
            </a:r>
            <a:r>
              <a:rPr lang="ru-RU" sz="2400" b="1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ru-RU" sz="2400" b="1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новогрецької</a:t>
            </a:r>
            <a:r>
              <a:rPr lang="ru-RU" sz="2400" b="1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ru-RU" sz="2400" b="1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мови</a:t>
            </a:r>
            <a:r>
              <a:rPr lang="ru-RU" sz="2400" b="1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та </a:t>
            </a:r>
            <a:r>
              <a:rPr lang="ru-RU" sz="2400" b="1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зарубіжної</a:t>
            </a:r>
            <a:r>
              <a:rPr lang="ru-RU" sz="2400" b="1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ru-RU" sz="2400" b="1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літератури</a:t>
            </a:r>
            <a:r>
              <a:rPr lang="ru-RU" sz="2400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»</a:t>
            </a:r>
            <a:endParaRPr lang="ru-RU" sz="2400"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471445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725039" y="722306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>
              <a:buClr>
                <a:srgbClr val="003480"/>
              </a:buClr>
              <a:buSzPts val="4400"/>
            </a:pPr>
            <a:r>
              <a:rPr lang="ru-RU" sz="4000" b="1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/>
            </a:r>
            <a:br>
              <a:rPr lang="ru-RU" sz="4000" b="1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</a:br>
            <a:r>
              <a:rPr lang="ru-RU" sz="3600" b="1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Методика </a:t>
            </a:r>
            <a:r>
              <a:rPr lang="ru-RU" sz="3600" b="1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викладання</a:t>
            </a:r>
            <a:r>
              <a:rPr lang="ru-RU" sz="3600" b="1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ru-RU" sz="3600" b="1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новогрецької</a:t>
            </a:r>
            <a:r>
              <a:rPr lang="ru-RU" sz="3600" b="1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ru-RU" sz="3600" b="1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мови</a:t>
            </a:r>
            <a:r>
              <a:rPr lang="ru-RU" sz="3600" b="1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та </a:t>
            </a:r>
            <a:r>
              <a:rPr lang="ru-RU" sz="3600" b="1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зарубіжної</a:t>
            </a:r>
            <a:r>
              <a:rPr lang="ru-RU" sz="3600" b="1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ru-RU" sz="3600" b="1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літератури</a:t>
            </a:r>
            <a:r>
              <a:rPr lang="ru-RU" sz="3600" b="1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у закладах </a:t>
            </a:r>
            <a:r>
              <a:rPr lang="ru-RU" sz="3600" b="1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середньої</a:t>
            </a:r>
            <a:r>
              <a:rPr lang="ru-RU" sz="3600" b="1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ru-RU" sz="3600" b="1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освіти</a:t>
            </a: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/>
            </a:r>
            <a:b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</a:br>
            <a:endParaRPr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1541929" y="1972110"/>
            <a:ext cx="9639418" cy="960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1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 </a:t>
            </a:r>
            <a:r>
              <a:rPr lang="uk-UA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забезпечити основи теоретичної та практичної підготовки студентів до викладання іноземної мови у школі; </a:t>
            </a:r>
            <a:r>
              <a:rPr lang="uk-UA" sz="19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ознайомити</a:t>
            </a:r>
            <a:r>
              <a:rPr lang="uk-UA" sz="21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студентів з методикою викладання зарубіжної літератури з урахуванням специфіки цього предмета, з ефективними прийомами та формами викладання цієї дисципліни відповідно до сучасних вимог. 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endParaRPr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505441" y="2982354"/>
            <a:ext cx="8597211" cy="3201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3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56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5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1. Теоретичні основи методики викладання іноземних мов. 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5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2. Формування мовленнєвих навичок (фонетичні, граматичні, лексичні)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5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3. Формування мовленнєвих умінь (аудіювання, читання, говоріння, письмо)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5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4. Методика літератури у взаємодії </a:t>
            </a:r>
            <a:r>
              <a:rPr lang="uk-UA" sz="6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педагогічної</a:t>
            </a:r>
            <a:r>
              <a:rPr lang="uk-UA" sz="5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психологічної і філологічної наук. Специфіка навчального предмета «зарубіжна література».  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5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5. Види літературних занять: огляд літературного періоду, вивчення художнього твору, розкриття біографії письменника в єдності з його творчістю тощо. 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5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6. Методи, форми, засоби вивчення літератури;  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56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7. Організація навчальної та позакласної роботи з іноземної мови та зарубіжної літератури</a:t>
            </a:r>
            <a:endParaRPr lang="uk-UA" sz="56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6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150\5</a:t>
            </a:r>
          </a:p>
        </p:txBody>
      </p:sp>
      <p:sp>
        <p:nvSpPr>
          <p:cNvPr id="13" name="Google Shape;137;p7"/>
          <p:cNvSpPr txBox="1">
            <a:spLocks/>
          </p:cNvSpPr>
          <p:nvPr/>
        </p:nvSpPr>
        <p:spPr>
          <a:xfrm>
            <a:off x="83758" y="4947850"/>
            <a:ext cx="2421683" cy="120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Новицька О.А.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1400" b="1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</a:t>
            </a: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 </a:t>
            </a:r>
            <a:r>
              <a:rPr lang="uk-UA" sz="1400" b="1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філол</a:t>
            </a: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 </a:t>
            </a:r>
            <a:r>
              <a:rPr lang="uk-UA" sz="1400" b="1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</a:t>
            </a: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., доцент кафедри грецької філології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77972" y="3675583"/>
            <a:ext cx="5374261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грецької філології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510CD2C-D635-6745-9A1B-368A78E7FF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149" y="2863234"/>
            <a:ext cx="2062905" cy="2062905"/>
          </a:xfrm>
          <a:prstGeom prst="rect">
            <a:avLst/>
          </a:prstGeom>
        </p:spPr>
      </p:pic>
      <p:sp>
        <p:nvSpPr>
          <p:cNvPr id="14" name="Google Shape;136;p7"/>
          <p:cNvSpPr txBox="1">
            <a:spLocks/>
          </p:cNvSpPr>
          <p:nvPr/>
        </p:nvSpPr>
        <p:spPr>
          <a:xfrm>
            <a:off x="371311" y="250100"/>
            <a:ext cx="10217025" cy="35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3480"/>
              </a:buClr>
              <a:buSzPts val="4400"/>
            </a:pPr>
            <a:r>
              <a:rPr lang="ru-RU" sz="2400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СП «</a:t>
            </a:r>
            <a:r>
              <a:rPr lang="ru-RU" sz="2400" b="1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Вчитель</a:t>
            </a:r>
            <a:r>
              <a:rPr lang="ru-RU" sz="2400" b="1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ru-RU" sz="2400" b="1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новогрецької</a:t>
            </a:r>
            <a:r>
              <a:rPr lang="ru-RU" sz="2400" b="1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ru-RU" sz="2400" b="1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мови</a:t>
            </a:r>
            <a:r>
              <a:rPr lang="ru-RU" sz="2400" b="1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та </a:t>
            </a:r>
            <a:r>
              <a:rPr lang="ru-RU" sz="2400" b="1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зарубіжної</a:t>
            </a:r>
            <a:r>
              <a:rPr lang="ru-RU" sz="2400" b="1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ru-RU" sz="2400" b="1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літератури</a:t>
            </a:r>
            <a:r>
              <a:rPr lang="ru-RU" sz="2400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»</a:t>
            </a:r>
            <a:endParaRPr lang="ru-RU" sz="2400"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533178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914320" y="925576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>
              <a:buClr>
                <a:srgbClr val="003480"/>
              </a:buClr>
              <a:buSzPts val="4400"/>
            </a:pPr>
            <a:r>
              <a:rPr lang="ru-RU" sz="4000" b="1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/>
            </a:r>
            <a:br>
              <a:rPr lang="ru-RU" sz="4000" b="1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</a:br>
            <a:r>
              <a:rPr lang="ru-RU" sz="3600" b="1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Методика </a:t>
            </a:r>
            <a:r>
              <a:rPr lang="ru-RU" sz="3600" b="1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викладання</a:t>
            </a:r>
            <a:r>
              <a:rPr lang="ru-RU" sz="3600" b="1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ru-RU" sz="3600" b="1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новогрецької</a:t>
            </a:r>
            <a:r>
              <a:rPr lang="ru-RU" sz="3600" b="1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ru-RU" sz="3600" b="1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мови</a:t>
            </a:r>
            <a:r>
              <a:rPr lang="ru-RU" sz="3600" b="1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та </a:t>
            </a:r>
            <a:r>
              <a:rPr lang="ru-RU" sz="3600" b="1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зарубіжної</a:t>
            </a:r>
            <a:r>
              <a:rPr lang="ru-RU" sz="3600" b="1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ru-RU" sz="3600" b="1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літератури</a:t>
            </a:r>
            <a:r>
              <a:rPr lang="ru-RU" sz="3600" b="1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у закладах </a:t>
            </a:r>
            <a:r>
              <a:rPr lang="ru-RU" sz="3600" b="1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середньої</a:t>
            </a:r>
            <a:r>
              <a:rPr lang="ru-RU" sz="3600" b="1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ru-RU" sz="3600" b="1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освіти</a:t>
            </a: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/>
            </a:r>
            <a:b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</a:br>
            <a:endParaRPr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1521293" y="2652514"/>
            <a:ext cx="8597211" cy="3191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3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55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навчання:</a:t>
            </a:r>
            <a:r>
              <a:rPr lang="uk-UA" sz="55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55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РН 1 – Вільно спілкуватися з професійних питань із фахівцями та нефахівцями державною та іноземними мовами усно й письмово, використовувати їх для організації ефективної міжкультурної комунікації.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55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РН 2 – Ефективно працювати з інформацією: добирати необхідну інформацію з різних джерел, зокрема з фахової літератури та електронних баз, критично аналізувати й інтерпретувати, впорядковувати, класифікувати й систематизувати.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55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РН 3 – Організовувати процес свого навчання й самоосвіти.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55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РН 6 – Використовувати інформаційні й комунікаційні технології для вирішення складних спеціалізованих задач і проблем професійної діяльності.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55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РН 8 – Знати й розуміти систему мови, загальні властивості літератури як мистецтва слова, історію мов і літератур, що вивчаються, і вміти застосовувати ці знання у професійній діяльності.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55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РН 17 – Збирати, аналізувати, систематизувати й інтерпретувати факти мови й мовлення й використовувати їх для розв’язання складних задач і проблем у спеціалізованих сферах професійної діяльності та/або навчання.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endParaRPr lang="uk-UA"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6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150\5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77972" y="3675583"/>
            <a:ext cx="5374261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грецької філології</a:t>
            </a:r>
          </a:p>
        </p:txBody>
      </p:sp>
      <p:sp>
        <p:nvSpPr>
          <p:cNvPr id="14" name="Google Shape;136;p7"/>
          <p:cNvSpPr txBox="1">
            <a:spLocks/>
          </p:cNvSpPr>
          <p:nvPr/>
        </p:nvSpPr>
        <p:spPr>
          <a:xfrm>
            <a:off x="371311" y="250100"/>
            <a:ext cx="10217025" cy="35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3480"/>
              </a:buClr>
              <a:buSzPts val="4400"/>
            </a:pPr>
            <a:r>
              <a:rPr lang="ru-RU" sz="2400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СП «</a:t>
            </a:r>
            <a:r>
              <a:rPr lang="ru-RU" sz="2400" b="1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Вчитель</a:t>
            </a:r>
            <a:r>
              <a:rPr lang="ru-RU" sz="2400" b="1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ru-RU" sz="2400" b="1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новогрецької</a:t>
            </a:r>
            <a:r>
              <a:rPr lang="ru-RU" sz="2400" b="1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ru-RU" sz="2400" b="1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мови</a:t>
            </a:r>
            <a:r>
              <a:rPr lang="ru-RU" sz="2400" b="1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та </a:t>
            </a:r>
            <a:r>
              <a:rPr lang="ru-RU" sz="2400" b="1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зарубіжної</a:t>
            </a:r>
            <a:r>
              <a:rPr lang="ru-RU" sz="2400" b="1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ru-RU" sz="2400" b="1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літератури</a:t>
            </a:r>
            <a:r>
              <a:rPr lang="ru-RU" sz="2400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»</a:t>
            </a:r>
            <a:endParaRPr lang="ru-RU" sz="2400"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306706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07027" y="672550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>
              <a:buClr>
                <a:srgbClr val="003480"/>
              </a:buClr>
              <a:buSzPts val="4400"/>
            </a:pPr>
            <a:r>
              <a:rPr lang="ru-RU" b="1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Грекомовна</a:t>
            </a:r>
            <a:r>
              <a:rPr lang="ru-RU" b="1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ru-RU" b="1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ділова</a:t>
            </a:r>
            <a:r>
              <a:rPr lang="ru-RU" b="1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ru-RU" b="1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комунікація</a:t>
            </a:r>
            <a:r>
              <a:rPr lang="ru-RU" b="1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 </a:t>
            </a: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/>
            </a:r>
            <a:b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</a:br>
            <a:endParaRPr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1219200" y="1325845"/>
            <a:ext cx="8968146" cy="1192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розвинути та сформувати знання, необхідні у подальшій </a:t>
            </a:r>
            <a:r>
              <a:rPr lang="uk-UA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професійно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спрямованій роботі, виробити вміння та навички мовного етикету ділової  комунікації новогрецькою мовою. 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endParaRPr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584136" y="2599615"/>
            <a:ext cx="8597211" cy="3191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 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Культура ділового спілкування, дотримання </a:t>
            </a:r>
            <a:r>
              <a:rPr lang="uk-UA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мовних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норм, види та оформлення офіційно-ділової документації,  </a:t>
            </a:r>
          </a:p>
          <a:p>
            <a:pPr marL="0" lv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Усне публічне мовлення, граматичні, лексичні, синтаксичні особливості офіційно-ділового стилю.  </a:t>
            </a:r>
          </a:p>
          <a:p>
            <a:pPr marL="0" lv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Мовностилістичні особливості офіційно-ділового стилю сучасної новогрецької мови. Переклад офіційної документації з української на новогрецьку.  </a:t>
            </a:r>
          </a:p>
          <a:p>
            <a:pPr marL="0" lvl="0" indent="0"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навчання: </a:t>
            </a:r>
          </a:p>
          <a:p>
            <a:pPr marL="0" lv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РН 1 – Вільно спілкуватися з професійних питань із фахівцями та нефахівцями державною та іноземними мовами усно й письмово, використовувати їх для організації ефективної міжкультурної комунікації </a:t>
            </a:r>
          </a:p>
          <a:p>
            <a:pPr marL="0" lv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РН 8 Знати й розуміти систему мови, загальні властивості літератури як мистецтва слова, історію новогрецької мови  і літератури, і вміти застосовувати ці знання у професійній діяльності.</a:t>
            </a:r>
          </a:p>
          <a:p>
            <a:pPr marL="0" lv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РН 10 Знати норми літературної мови та вміти їх застосовувати у практичній діяльності. </a:t>
            </a:r>
          </a:p>
          <a:p>
            <a:pPr marL="0" lvl="0" indent="0">
              <a:spcBef>
                <a:spcPts val="0"/>
              </a:spcBef>
              <a:buSzPts val="2800"/>
              <a:buNone/>
            </a:pP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8  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150\5</a:t>
            </a:r>
          </a:p>
        </p:txBody>
      </p:sp>
      <p:sp>
        <p:nvSpPr>
          <p:cNvPr id="13" name="Google Shape;137;p7"/>
          <p:cNvSpPr txBox="1">
            <a:spLocks/>
          </p:cNvSpPr>
          <p:nvPr/>
        </p:nvSpPr>
        <p:spPr>
          <a:xfrm>
            <a:off x="188495" y="4582996"/>
            <a:ext cx="2421683" cy="120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Лабецька</a:t>
            </a: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Ю.Б.</a:t>
            </a:r>
          </a:p>
          <a:p>
            <a:pPr marL="0" indent="0">
              <a:spcBef>
                <a:spcPts val="0"/>
              </a:spcBef>
              <a:buSzPts val="2800"/>
              <a:buFont typeface="Arial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uk-UA" sz="1400" b="1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</a:t>
            </a: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 </a:t>
            </a:r>
            <a:r>
              <a:rPr lang="uk-UA" sz="1400" b="1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філол</a:t>
            </a: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 </a:t>
            </a:r>
            <a:r>
              <a:rPr lang="uk-UA" sz="1400" b="1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</a:t>
            </a: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 , доцент кафедри грецької філології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грецької філології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548E528-7D43-5553-E1E5-F66AC09D5C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380" y="2404790"/>
            <a:ext cx="2191871" cy="2191871"/>
          </a:xfrm>
          <a:prstGeom prst="rect">
            <a:avLst/>
          </a:prstGeom>
        </p:spPr>
      </p:pic>
      <p:sp>
        <p:nvSpPr>
          <p:cNvPr id="14" name="Google Shape;136;p7"/>
          <p:cNvSpPr txBox="1">
            <a:spLocks/>
          </p:cNvSpPr>
          <p:nvPr/>
        </p:nvSpPr>
        <p:spPr>
          <a:xfrm>
            <a:off x="371311" y="250100"/>
            <a:ext cx="10217025" cy="35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3480"/>
              </a:buClr>
              <a:buSzPts val="4400"/>
            </a:pPr>
            <a:r>
              <a:rPr lang="ru-RU" sz="2400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СП «</a:t>
            </a:r>
            <a:r>
              <a:rPr lang="ru-RU" sz="2400" b="1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Вчитель</a:t>
            </a:r>
            <a:r>
              <a:rPr lang="ru-RU" sz="2400" b="1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ru-RU" sz="2400" b="1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новогрецької</a:t>
            </a:r>
            <a:r>
              <a:rPr lang="ru-RU" sz="2400" b="1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ru-RU" sz="2400" b="1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мови</a:t>
            </a:r>
            <a:r>
              <a:rPr lang="ru-RU" sz="2400" b="1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та </a:t>
            </a:r>
            <a:r>
              <a:rPr lang="ru-RU" sz="2400" b="1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зарубіжної</a:t>
            </a:r>
            <a:r>
              <a:rPr lang="ru-RU" sz="2400" b="1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ru-RU" sz="2400" b="1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літератури</a:t>
            </a:r>
            <a:r>
              <a:rPr lang="ru-RU" sz="2400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»</a:t>
            </a:r>
            <a:endParaRPr lang="ru-RU" sz="2400"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5627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745835" y="751708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 algn="ctr">
              <a:buClr>
                <a:srgbClr val="003480"/>
              </a:buClr>
              <a:buSzPts val="4400"/>
            </a:pP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Анотування та </a:t>
            </a:r>
            <a:r>
              <a:rPr lang="ru-RU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реферування</a:t>
            </a: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ru-RU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текстів</a:t>
            </a: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ru-RU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різних</a:t>
            </a: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ru-RU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жанрів</a:t>
            </a: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endParaRPr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2607292" y="2257034"/>
            <a:ext cx="8381101" cy="1816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Метою курсу є</a:t>
            </a: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створення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теоретичної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бази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необхідної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для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подальшого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удосконалення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фахової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компетенції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зокрема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навичок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і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умінь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практичної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перекладацької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діяльності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у таких видах перекладу як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анотативний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реферативний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 </a:t>
            </a:r>
            <a:endParaRPr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2499237" y="3947828"/>
            <a:ext cx="8597211" cy="3191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Змістовні модулі:</a:t>
            </a:r>
            <a:b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</a:b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1. Теоретичні засади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анотування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реферування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 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2.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Практичні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перекладацькі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рекомендації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у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процесі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анотування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реферування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текстів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різних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типів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і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жанрів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. 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652211" y="6018835"/>
            <a:ext cx="6529136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7        Форма контролю: залік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 годин\кредитів:  90\3</a:t>
            </a:r>
          </a:p>
        </p:txBody>
      </p:sp>
      <p:sp>
        <p:nvSpPr>
          <p:cNvPr id="13" name="Google Shape;137;p7"/>
          <p:cNvSpPr txBox="1">
            <a:spLocks/>
          </p:cNvSpPr>
          <p:nvPr/>
        </p:nvSpPr>
        <p:spPr>
          <a:xfrm>
            <a:off x="334684" y="4454596"/>
            <a:ext cx="2478687" cy="718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uk-UA" sz="1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Пефтієва О.Ф., доцент кафедри прикладної філології, </a:t>
            </a:r>
            <a:r>
              <a:rPr lang="uk-UA" sz="1400" b="1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к.філол.наук</a:t>
            </a:r>
            <a:endParaRPr lang="uk-UA" sz="1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прикладної філології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0" t="3720" r="21299" b="7251"/>
          <a:stretch/>
        </p:blipFill>
        <p:spPr>
          <a:xfrm>
            <a:off x="453798" y="2408005"/>
            <a:ext cx="1915316" cy="190113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3388168-AEAA-4F6F-9234-2C2A6F575A6E}"/>
              </a:ext>
            </a:extLst>
          </p:cNvPr>
          <p:cNvSpPr txBox="1"/>
          <p:nvPr/>
        </p:nvSpPr>
        <p:spPr>
          <a:xfrm>
            <a:off x="9244" y="119557"/>
            <a:ext cx="6486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>
                <a:solidFill>
                  <a:srgbClr val="002060"/>
                </a:solidFill>
                <a:latin typeface="Arsenal" panose="02010504060200020004" pitchFamily="50" charset="0"/>
              </a:rPr>
              <a:t>СП «Юридичний переклад»</a:t>
            </a:r>
          </a:p>
        </p:txBody>
      </p:sp>
    </p:spTree>
    <p:extLst>
      <p:ext uri="{BB962C8B-B14F-4D97-AF65-F5344CB8AC3E}">
        <p14:creationId xmlns:p14="http://schemas.microsoft.com/office/powerpoint/2010/main" val="1126662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910081" y="856101"/>
            <a:ext cx="9509567" cy="119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 algn="ctr">
              <a:buClr>
                <a:srgbClr val="003480"/>
              </a:buClr>
              <a:buSzPts val="4400"/>
            </a:pP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Анотування та </a:t>
            </a:r>
            <a:r>
              <a:rPr lang="ru-RU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реферування</a:t>
            </a: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ru-RU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текстів</a:t>
            </a: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ru-RU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різних</a:t>
            </a: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r>
              <a:rPr lang="ru-RU" dirty="0" err="1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жанрів</a:t>
            </a:r>
            <a:r>
              <a:rPr lang="ru-RU" dirty="0">
                <a:solidFill>
                  <a:srgbClr val="003480"/>
                </a:solidFill>
                <a:latin typeface="Mariupol Strong" panose="02010B00020201010004" pitchFamily="50" charset="-52"/>
                <a:ea typeface="Arial"/>
                <a:cs typeface="Arial"/>
                <a:sym typeface="Arial"/>
              </a:rPr>
              <a:t> </a:t>
            </a:r>
            <a:endParaRPr dirty="0">
              <a:latin typeface="Mariupol Strong" panose="02010B00020201010004" pitchFamily="50" charset="-52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0" y="6018835"/>
            <a:ext cx="11356694" cy="839165"/>
          </a:xfrm>
          <a:prstGeom prst="rect">
            <a:avLst/>
          </a:prstGeom>
          <a:solidFill>
            <a:srgbClr val="00348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1356694" y="1041723"/>
            <a:ext cx="835306" cy="5816278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 flipH="1">
            <a:off x="11347450" y="0"/>
            <a:ext cx="835306" cy="10417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03" y="185622"/>
            <a:ext cx="657200" cy="670479"/>
          </a:xfrm>
          <a:prstGeom prst="rect">
            <a:avLst/>
          </a:prstGeom>
        </p:spPr>
      </p:pic>
      <p:sp>
        <p:nvSpPr>
          <p:cNvPr id="9" name="Google Shape;137;p7"/>
          <p:cNvSpPr txBox="1">
            <a:spLocks/>
          </p:cNvSpPr>
          <p:nvPr/>
        </p:nvSpPr>
        <p:spPr>
          <a:xfrm>
            <a:off x="941743" y="2185088"/>
            <a:ext cx="9984026" cy="3525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endParaRPr lang="uk-UA" sz="2400" b="1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r>
              <a:rPr lang="ru-RU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Результати </a:t>
            </a:r>
            <a:r>
              <a:rPr lang="ru-RU" sz="2400" b="1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навчання</a:t>
            </a:r>
            <a:r>
              <a:rPr lang="ru-RU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: </a:t>
            </a:r>
            <a:br>
              <a:rPr lang="ru-RU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</a:br>
            <a:r>
              <a:rPr lang="ru-RU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 знати:</a:t>
            </a:r>
          </a:p>
          <a:p>
            <a:pPr marL="342900">
              <a:lnSpc>
                <a:spcPct val="120000"/>
              </a:lnSpc>
              <a:spcBef>
                <a:spcPts val="0"/>
              </a:spcBef>
              <a:buSzPts val="2800"/>
            </a:pP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методи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аналітико-синтетичної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обробки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текстів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як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бібліографічний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опис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анотування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реферування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принципи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різних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методів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реферування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 </a:t>
            </a:r>
          </a:p>
          <a:p>
            <a:pPr marL="342900">
              <a:lnSpc>
                <a:spcPct val="120000"/>
              </a:lnSpc>
              <a:spcBef>
                <a:spcPts val="0"/>
              </a:spcBef>
              <a:buSzPts val="2800"/>
            </a:pP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структуру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бібліографічного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посилання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анотації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реферату.</a:t>
            </a:r>
          </a:p>
          <a:p>
            <a:pPr marL="342900">
              <a:lnSpc>
                <a:spcPct val="120000"/>
              </a:lnSpc>
              <a:spcBef>
                <a:spcPts val="0"/>
              </a:spcBef>
              <a:buSzPts val="2800"/>
            </a:pPr>
            <a:endParaRPr lang="ru-RU" sz="2400" dirty="0">
              <a:solidFill>
                <a:srgbClr val="003480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SzPts val="2800"/>
              <a:buNone/>
            </a:pPr>
            <a:r>
              <a:rPr lang="uk-UA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 </a:t>
            </a:r>
            <a:r>
              <a:rPr lang="uk-UA" sz="2400" b="1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вміти:</a:t>
            </a:r>
          </a:p>
          <a:p>
            <a:pPr marL="342900">
              <a:lnSpc>
                <a:spcPct val="120000"/>
              </a:lnSpc>
              <a:spcBef>
                <a:spcPts val="0"/>
              </a:spcBef>
              <a:buSzPts val="2800"/>
            </a:pP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стискати текст,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виділяючи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основне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в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ньому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, з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використанням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різних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методів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реферування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 </a:t>
            </a:r>
          </a:p>
          <a:p>
            <a:pPr marL="342900">
              <a:lnSpc>
                <a:spcPct val="120000"/>
              </a:lnSpc>
              <a:spcBef>
                <a:spcPts val="0"/>
              </a:spcBef>
              <a:buSzPts val="2800"/>
            </a:pP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виконувати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письмовий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реферативний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переклад та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письмовий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анотаційний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переклад; </a:t>
            </a:r>
          </a:p>
          <a:p>
            <a:pPr marL="342900">
              <a:lnSpc>
                <a:spcPct val="120000"/>
              </a:lnSpc>
              <a:spcBef>
                <a:spcPts val="0"/>
              </a:spcBef>
              <a:buSzPts val="2800"/>
            </a:pP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писати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реферати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та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анотації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згідно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вимог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міжнародних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стандартів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;</a:t>
            </a:r>
          </a:p>
          <a:p>
            <a:pPr marL="342900">
              <a:lnSpc>
                <a:spcPct val="120000"/>
              </a:lnSpc>
              <a:spcBef>
                <a:spcPts val="0"/>
              </a:spcBef>
              <a:buSzPts val="2800"/>
            </a:pP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опанувати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необхідним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r>
              <a:rPr lang="ru-RU" sz="2400" dirty="0" err="1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мовним</a:t>
            </a:r>
            <a:r>
              <a:rPr lang="ru-RU" sz="2400" dirty="0">
                <a:solidFill>
                  <a:srgbClr val="003480"/>
                </a:solidFill>
                <a:latin typeface="Arsenal"/>
                <a:ea typeface="Arsenal"/>
                <a:cs typeface="Arsenal"/>
                <a:sym typeface="Arsenal"/>
              </a:rPr>
              <a:t> словником.</a:t>
            </a:r>
          </a:p>
        </p:txBody>
      </p:sp>
      <p:sp>
        <p:nvSpPr>
          <p:cNvPr id="10" name="Google Shape;137;p7"/>
          <p:cNvSpPr txBox="1">
            <a:spLocks/>
          </p:cNvSpPr>
          <p:nvPr/>
        </p:nvSpPr>
        <p:spPr>
          <a:xfrm>
            <a:off x="4376057" y="6018835"/>
            <a:ext cx="6805290" cy="93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Семестр: 7        Форма контролю: </a:t>
            </a:r>
            <a:r>
              <a:rPr lang="ru-RU" sz="2400" dirty="0" err="1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залік</a:t>
            </a:r>
            <a:endParaRPr lang="ru-RU" sz="2400" dirty="0">
              <a:solidFill>
                <a:schemeClr val="bg1"/>
              </a:solidFill>
              <a:latin typeface="Arsenal"/>
              <a:ea typeface="Arsenal"/>
              <a:cs typeface="Arsenal"/>
              <a:sym typeface="Arsenal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ru-RU" sz="2400" dirty="0" err="1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Кількість</a:t>
            </a:r>
            <a:r>
              <a:rPr lang="ru-RU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 годин\</a:t>
            </a:r>
            <a:r>
              <a:rPr lang="ru-RU" sz="2400" dirty="0" err="1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кредитів</a:t>
            </a:r>
            <a:r>
              <a:rPr lang="ru-RU" sz="2400" dirty="0">
                <a:solidFill>
                  <a:schemeClr val="bg1"/>
                </a:solidFill>
                <a:latin typeface="Arsenal"/>
                <a:ea typeface="Arsenal"/>
                <a:cs typeface="Arsenal"/>
                <a:sym typeface="Arsenal"/>
              </a:rPr>
              <a:t>:  90\3</a:t>
            </a:r>
          </a:p>
        </p:txBody>
      </p:sp>
      <p:sp>
        <p:nvSpPr>
          <p:cNvPr id="12" name="Google Shape;137;p7"/>
          <p:cNvSpPr txBox="1">
            <a:spLocks/>
          </p:cNvSpPr>
          <p:nvPr/>
        </p:nvSpPr>
        <p:spPr>
          <a:xfrm rot="16200000">
            <a:off x="9011894" y="3609505"/>
            <a:ext cx="5506418" cy="676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2800"/>
              <a:buFont typeface="Arial"/>
              <a:buNone/>
            </a:pPr>
            <a:r>
              <a:rPr lang="uk-UA" dirty="0">
                <a:solidFill>
                  <a:srgbClr val="002060"/>
                </a:solidFill>
                <a:latin typeface="Arsenal"/>
                <a:ea typeface="Arsenal"/>
                <a:cs typeface="Arsenal"/>
                <a:sym typeface="Arsenal"/>
              </a:rPr>
              <a:t>Кафедра прикладної філології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C409A5-1A26-43D4-8849-2F0F7A27BA4C}"/>
              </a:ext>
            </a:extLst>
          </p:cNvPr>
          <p:cNvSpPr txBox="1"/>
          <p:nvPr/>
        </p:nvSpPr>
        <p:spPr>
          <a:xfrm>
            <a:off x="9244" y="119557"/>
            <a:ext cx="6486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>
                <a:solidFill>
                  <a:srgbClr val="002060"/>
                </a:solidFill>
                <a:latin typeface="Arsenal" panose="02010504060200020004" pitchFamily="50" charset="0"/>
              </a:rPr>
              <a:t>СП «Юридичний переклад»</a:t>
            </a:r>
          </a:p>
        </p:txBody>
      </p:sp>
    </p:spTree>
    <p:extLst>
      <p:ext uri="{BB962C8B-B14F-4D97-AF65-F5344CB8AC3E}">
        <p14:creationId xmlns:p14="http://schemas.microsoft.com/office/powerpoint/2010/main" val="331118149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6798</Words>
  <Application>Microsoft Office PowerPoint</Application>
  <PresentationFormat>Широкоэкранный</PresentationFormat>
  <Paragraphs>1205</Paragraphs>
  <Slides>77</Slides>
  <Notes>77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77</vt:i4>
      </vt:variant>
    </vt:vector>
  </HeadingPairs>
  <TitlesOfParts>
    <vt:vector size="86" baseType="lpstr">
      <vt:lpstr>Symbol</vt:lpstr>
      <vt:lpstr>Mariupol Strong</vt:lpstr>
      <vt:lpstr>Arial</vt:lpstr>
      <vt:lpstr>Aptos</vt:lpstr>
      <vt:lpstr>Arsenal</vt:lpstr>
      <vt:lpstr>Malgun Gothic</vt:lpstr>
      <vt:lpstr>Calibri</vt:lpstr>
      <vt:lpstr>Times New Roman</vt:lpstr>
      <vt:lpstr>Тема Office</vt:lpstr>
      <vt:lpstr>КАТАЛОГ СЕРТИФІКАТНИХ ПРОГРАМ</vt:lpstr>
      <vt:lpstr>ДО УВАГИ КОРИСТУВАЧІВ КАТАЛОГУ</vt:lpstr>
      <vt:lpstr>Сертифікатна програма «Юридичний переклад»</vt:lpstr>
      <vt:lpstr>Англійська для юристів</vt:lpstr>
      <vt:lpstr>Англійська для юристів</vt:lpstr>
      <vt:lpstr>Практика перекладу та редагування юридичних текстів</vt:lpstr>
      <vt:lpstr>Практика перекладу та редагування юридичних текстів</vt:lpstr>
      <vt:lpstr>Анотування та реферування текстів різних жанрів </vt:lpstr>
      <vt:lpstr>Анотування та реферування текстів різних жанрів </vt:lpstr>
      <vt:lpstr>Сертифікатна програма «Іспаномовні студії та переклад»      </vt:lpstr>
      <vt:lpstr>Практичний курс іспанської мови </vt:lpstr>
      <vt:lpstr>Практичний курс іспанської мови </vt:lpstr>
      <vt:lpstr>Практикум перекладу</vt:lpstr>
      <vt:lpstr>Практикум перекладу</vt:lpstr>
      <vt:lpstr>Сучасна іспаномовна  література у крос-культурному вимірі </vt:lpstr>
      <vt:lpstr>Сучасна іспаномовна  література у крос-культурному вимірі </vt:lpstr>
      <vt:lpstr>Сертифікатна програма  «Польські студії та переклад»      </vt:lpstr>
      <vt:lpstr>Практичний курс польської мови </vt:lpstr>
      <vt:lpstr>Практичний курс польської мови </vt:lpstr>
      <vt:lpstr>Практикум перекладу</vt:lpstr>
      <vt:lpstr>Практикум перекладу</vt:lpstr>
      <vt:lpstr>Сучасна польська література у крос-культурному вимірі </vt:lpstr>
      <vt:lpstr>Сучасна польська література у крос-культурному вимірі </vt:lpstr>
      <vt:lpstr>Сертифікатна програма  «Музейна педагогіка»</vt:lpstr>
      <vt:lpstr>Музеєзнавство</vt:lpstr>
      <vt:lpstr>Історія мистецтв</vt:lpstr>
      <vt:lpstr>Культурологія</vt:lpstr>
      <vt:lpstr>Збереження історико-культурних пам’яток України</vt:lpstr>
      <vt:lpstr>Практикум з приймання сучасного мистецтва</vt:lpstr>
      <vt:lpstr>Сучасні музейні комунікації</vt:lpstr>
      <vt:lpstr>Музейна дидактика</vt:lpstr>
      <vt:lpstr>Методика виховання засобами музею</vt:lpstr>
      <vt:lpstr> Арт- педагогіка</vt:lpstr>
      <vt:lpstr> Педагогічний практикум</vt:lpstr>
      <vt:lpstr>Сертифікатна програма «Викладання української мови як іноземної»      </vt:lpstr>
      <vt:lpstr>Правописний практикум з української мови</vt:lpstr>
      <vt:lpstr>Правописний практикум з української мови</vt:lpstr>
      <vt:lpstr>Розвиток зв’язного мовлення</vt:lpstr>
      <vt:lpstr>Розвиток зв’язного мовлення</vt:lpstr>
      <vt:lpstr>Корпусна лінгвістика</vt:lpstr>
      <vt:lpstr>Корпусна лінгвістика</vt:lpstr>
      <vt:lpstr>Методика навчання української мови як іноземної</vt:lpstr>
      <vt:lpstr>Методика навчання української мови як іноземної</vt:lpstr>
      <vt:lpstr>Онлайн-технології викладання української мови як іноземної</vt:lpstr>
      <vt:lpstr>Онлайн-технології викладання української мови як іноземної</vt:lpstr>
      <vt:lpstr>Лінгвокраїнознавство (українська мова)</vt:lpstr>
      <vt:lpstr>Лінгвокраїнознавство (українська мова)</vt:lpstr>
      <vt:lpstr>Сертифікатна програма «Редагування та коректура»</vt:lpstr>
      <vt:lpstr>Правописний практикум з української мови</vt:lpstr>
      <vt:lpstr>Правописний практикум з української мови</vt:lpstr>
      <vt:lpstr>Коректорський практикум</vt:lpstr>
      <vt:lpstr>Редагування медіатекстів</vt:lpstr>
      <vt:lpstr>Технічне редагування та художнє оформлення</vt:lpstr>
      <vt:lpstr>Технічне редагування та художнє оформлення</vt:lpstr>
      <vt:lpstr>Практична стилістика</vt:lpstr>
      <vt:lpstr>Практична стилістика</vt:lpstr>
      <vt:lpstr>Сертифікатна програма «Європейські студії»</vt:lpstr>
      <vt:lpstr>СП «Європейські студії»</vt:lpstr>
      <vt:lpstr>СП «Європейські студії»</vt:lpstr>
      <vt:lpstr>СП «Європейські студії»</vt:lpstr>
      <vt:lpstr>СП «Європейські студії»</vt:lpstr>
      <vt:lpstr>СП «Європейські студії»</vt:lpstr>
      <vt:lpstr>СП «Європейські студії»</vt:lpstr>
      <vt:lpstr>СП «Європейські студії»</vt:lpstr>
      <vt:lpstr>СП «Європейські студії»</vt:lpstr>
      <vt:lpstr>СП «Європейські студії»</vt:lpstr>
      <vt:lpstr>СП «Європейські студії»</vt:lpstr>
      <vt:lpstr> Сертифікатна програма «Вчитель новогрецької мови та зарубіжної літератури» </vt:lpstr>
      <vt:lpstr>Педагогіка </vt:lpstr>
      <vt:lpstr> Вікова і педагогічна психологія </vt:lpstr>
      <vt:lpstr> Методика виховної роботи  </vt:lpstr>
      <vt:lpstr> Педагогічна практика </vt:lpstr>
      <vt:lpstr>Засоби навчання новогрецької мови та зарубіжної літератури </vt:lpstr>
      <vt:lpstr>Засоби навчання новогрецької мови та зарубіжної літератури  </vt:lpstr>
      <vt:lpstr> Методика викладання новогрецької мови та зарубіжної літератури у закладах середньої освіти </vt:lpstr>
      <vt:lpstr> Методика викладання новогрецької мови та зарубіжної літератури у закладах середньої освіти </vt:lpstr>
      <vt:lpstr>Грекомовна ділова комунікація 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презентації  в три та більше слів</dc:title>
  <dc:creator>Максим Кладітін</dc:creator>
  <cp:lastModifiedBy>Чайкіна Анастасія</cp:lastModifiedBy>
  <cp:revision>26</cp:revision>
  <dcterms:modified xsi:type="dcterms:W3CDTF">2024-02-26T09:58:27Z</dcterms:modified>
</cp:coreProperties>
</file>