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40"/>
  </p:notesMasterIdLst>
  <p:sldIdLst>
    <p:sldId id="269" r:id="rId2"/>
    <p:sldId id="270" r:id="rId3"/>
    <p:sldId id="272" r:id="rId4"/>
    <p:sldId id="274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75" r:id="rId14"/>
    <p:sldId id="510" r:id="rId15"/>
    <p:sldId id="284" r:id="rId16"/>
    <p:sldId id="492" r:id="rId17"/>
    <p:sldId id="285" r:id="rId18"/>
    <p:sldId id="286" r:id="rId19"/>
    <p:sldId id="491" r:id="rId20"/>
    <p:sldId id="287" r:id="rId21"/>
    <p:sldId id="288" r:id="rId22"/>
    <p:sldId id="493" r:id="rId23"/>
    <p:sldId id="289" r:id="rId24"/>
    <p:sldId id="494" r:id="rId25"/>
    <p:sldId id="290" r:id="rId26"/>
    <p:sldId id="495" r:id="rId27"/>
    <p:sldId id="291" r:id="rId28"/>
    <p:sldId id="496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450" r:id="rId39"/>
    <p:sldId id="451" r:id="rId40"/>
    <p:sldId id="452" r:id="rId41"/>
    <p:sldId id="453" r:id="rId42"/>
    <p:sldId id="454" r:id="rId43"/>
    <p:sldId id="455" r:id="rId44"/>
    <p:sldId id="478" r:id="rId45"/>
    <p:sldId id="479" r:id="rId46"/>
    <p:sldId id="304" r:id="rId47"/>
    <p:sldId id="305" r:id="rId48"/>
    <p:sldId id="497" r:id="rId49"/>
    <p:sldId id="308" r:id="rId50"/>
    <p:sldId id="498" r:id="rId51"/>
    <p:sldId id="309" r:id="rId52"/>
    <p:sldId id="310" r:id="rId53"/>
    <p:sldId id="311" r:id="rId54"/>
    <p:sldId id="312" r:id="rId55"/>
    <p:sldId id="499" r:id="rId56"/>
    <p:sldId id="313" r:id="rId57"/>
    <p:sldId id="500" r:id="rId58"/>
    <p:sldId id="314" r:id="rId59"/>
    <p:sldId id="315" r:id="rId60"/>
    <p:sldId id="501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502" r:id="rId69"/>
    <p:sldId id="323" r:id="rId70"/>
    <p:sldId id="503" r:id="rId71"/>
    <p:sldId id="324" r:id="rId72"/>
    <p:sldId id="504" r:id="rId73"/>
    <p:sldId id="325" r:id="rId74"/>
    <p:sldId id="505" r:id="rId75"/>
    <p:sldId id="326" r:id="rId76"/>
    <p:sldId id="327" r:id="rId77"/>
    <p:sldId id="328" r:id="rId78"/>
    <p:sldId id="329" r:id="rId79"/>
    <p:sldId id="506" r:id="rId80"/>
    <p:sldId id="371" r:id="rId81"/>
    <p:sldId id="372" r:id="rId82"/>
    <p:sldId id="373" r:id="rId83"/>
    <p:sldId id="374" r:id="rId84"/>
    <p:sldId id="375" r:id="rId85"/>
    <p:sldId id="376" r:id="rId86"/>
    <p:sldId id="377" r:id="rId87"/>
    <p:sldId id="378" r:id="rId88"/>
    <p:sldId id="379" r:id="rId89"/>
    <p:sldId id="380" r:id="rId90"/>
    <p:sldId id="381" r:id="rId91"/>
    <p:sldId id="382" r:id="rId92"/>
    <p:sldId id="383" r:id="rId93"/>
    <p:sldId id="384" r:id="rId94"/>
    <p:sldId id="385" r:id="rId95"/>
    <p:sldId id="386" r:id="rId96"/>
    <p:sldId id="387" r:id="rId97"/>
    <p:sldId id="388" r:id="rId98"/>
    <p:sldId id="389" r:id="rId99"/>
    <p:sldId id="390" r:id="rId100"/>
    <p:sldId id="391" r:id="rId101"/>
    <p:sldId id="392" r:id="rId102"/>
    <p:sldId id="393" r:id="rId103"/>
    <p:sldId id="394" r:id="rId104"/>
    <p:sldId id="395" r:id="rId105"/>
    <p:sldId id="396" r:id="rId106"/>
    <p:sldId id="397" r:id="rId107"/>
    <p:sldId id="398" r:id="rId108"/>
    <p:sldId id="399" r:id="rId109"/>
    <p:sldId id="400" r:id="rId110"/>
    <p:sldId id="401" r:id="rId111"/>
    <p:sldId id="402" r:id="rId112"/>
    <p:sldId id="403" r:id="rId113"/>
    <p:sldId id="404" r:id="rId114"/>
    <p:sldId id="405" r:id="rId115"/>
    <p:sldId id="406" r:id="rId116"/>
    <p:sldId id="407" r:id="rId117"/>
    <p:sldId id="408" r:id="rId118"/>
    <p:sldId id="411" r:id="rId119"/>
    <p:sldId id="412" r:id="rId120"/>
    <p:sldId id="507" r:id="rId121"/>
    <p:sldId id="413" r:id="rId122"/>
    <p:sldId id="508" r:id="rId123"/>
    <p:sldId id="414" r:id="rId124"/>
    <p:sldId id="415" r:id="rId125"/>
    <p:sldId id="416" r:id="rId126"/>
    <p:sldId id="417" r:id="rId127"/>
    <p:sldId id="418" r:id="rId128"/>
    <p:sldId id="419" r:id="rId129"/>
    <p:sldId id="420" r:id="rId130"/>
    <p:sldId id="509" r:id="rId131"/>
    <p:sldId id="421" r:id="rId132"/>
    <p:sldId id="422" r:id="rId133"/>
    <p:sldId id="423" r:id="rId134"/>
    <p:sldId id="424" r:id="rId135"/>
    <p:sldId id="425" r:id="rId136"/>
    <p:sldId id="426" r:id="rId137"/>
    <p:sldId id="427" r:id="rId138"/>
    <p:sldId id="490" r:id="rId139"/>
  </p:sldIdLst>
  <p:sldSz cx="12192000" cy="6858000"/>
  <p:notesSz cx="6858000" cy="9144000"/>
  <p:embeddedFontLst>
    <p:embeddedFont>
      <p:font typeface="Segoe UI" panose="020B0502040204020203" pitchFamily="34" charset="0"/>
      <p:regular r:id="rId141"/>
      <p:bold r:id="rId142"/>
      <p:italic r:id="rId143"/>
      <p:boldItalic r:id="rId144"/>
    </p:embeddedFont>
    <p:embeddedFont>
      <p:font typeface="Calibri" panose="020F0502020204030204" pitchFamily="34" charset="0"/>
      <p:regular r:id="rId145"/>
      <p:bold r:id="rId146"/>
      <p:italic r:id="rId147"/>
      <p:boldItalic r:id="rId148"/>
    </p:embeddedFont>
    <p:embeddedFont>
      <p:font typeface="Mariupol Strong" panose="02010B00020201010004" pitchFamily="50" charset="-52"/>
      <p:regular r:id="rId149"/>
    </p:embeddedFont>
    <p:embeddedFont>
      <p:font typeface="Arsenal" panose="02010504060200020004" pitchFamily="50" charset="0"/>
      <p:regular r:id="rId150"/>
      <p:bold r:id="rId151"/>
      <p:italic r:id="rId152"/>
      <p:boldItalic r:id="rId1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10" roundtripDataSignature="AMtx7miYCxe8rkYn7w9YSF6g9hCjo12d8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80"/>
    <a:srgbClr val="FFA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613" autoAdjust="0"/>
    <p:restoredTop sz="96341"/>
  </p:normalViewPr>
  <p:slideViewPr>
    <p:cSldViewPr snapToGrid="0">
      <p:cViewPr varScale="1">
        <p:scale>
          <a:sx n="44" d="100"/>
          <a:sy n="44" d="100"/>
        </p:scale>
        <p:origin x="67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font" Target="fonts/font4.fntdata"/><Relationship Id="rId149" Type="http://schemas.openxmlformats.org/officeDocument/2006/relationships/font" Target="fonts/font9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11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font" Target="fonts/font10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notesMaster" Target="notesMasters/notesMaster1.xml"/><Relationship Id="rId145" Type="http://schemas.openxmlformats.org/officeDocument/2006/relationships/font" Target="fonts/font5.fntdata"/><Relationship Id="rId153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viewProps" Target="viewProps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font" Target="fonts/font3.fntdata"/><Relationship Id="rId148" Type="http://schemas.openxmlformats.org/officeDocument/2006/relationships/font" Target="fonts/font8.fntdata"/><Relationship Id="rId15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10" Type="http://customschemas.google.com/relationships/presentationmetadata" Target="meta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font" Target="fonts/font1.fntdata"/><Relationship Id="rId14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fonts/font2.fntdata"/><Relationship Id="rId3" Type="http://schemas.openxmlformats.org/officeDocument/2006/relationships/slide" Target="slides/slide2.xml"/><Relationship Id="rId214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46137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864910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302715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896515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1421601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21084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8278255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21084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995118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9370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3565961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72431565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15865960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9209507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7008336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01317099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3976938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7607209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5984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26017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45940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4550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94361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59524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15010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128908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10626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603129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24829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80367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2272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40860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9506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961287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648975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74999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50956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75369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370115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48958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334625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56840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9279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79438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742831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586350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39746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520362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31104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200377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35154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4644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3265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3395574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22833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85656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544192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961769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730777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5330884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3995588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020922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36272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216669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4605115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95993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756095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591803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63739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1609335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7233800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839731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879935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585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133;p7:notes">
            <a:extLst>
              <a:ext uri="{FF2B5EF4-FFF2-40B4-BE49-F238E27FC236}">
                <a16:creationId xmlns:a16="http://schemas.microsoft.com/office/drawing/2014/main" id="{0B6F8AF1-5898-A1A0-9CAE-DBA93595F5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9" name="Google Shape;134;p7:notes">
            <a:extLst>
              <a:ext uri="{FF2B5EF4-FFF2-40B4-BE49-F238E27FC236}">
                <a16:creationId xmlns:a16="http://schemas.microsoft.com/office/drawing/2014/main" id="{D49CC188-0F1B-4D14-9D1B-8AE91ADD0C8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133;p7:notes">
            <a:extLst>
              <a:ext uri="{FF2B5EF4-FFF2-40B4-BE49-F238E27FC236}">
                <a16:creationId xmlns:a16="http://schemas.microsoft.com/office/drawing/2014/main" id="{6C8A220E-2C57-9D61-49D0-BEE09224E6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Google Shape;134;p7:notes">
            <a:extLst>
              <a:ext uri="{FF2B5EF4-FFF2-40B4-BE49-F238E27FC236}">
                <a16:creationId xmlns:a16="http://schemas.microsoft.com/office/drawing/2014/main" id="{B824C78B-8617-77BD-FC5A-EB13237D8C0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133;p7:notes">
            <a:extLst>
              <a:ext uri="{FF2B5EF4-FFF2-40B4-BE49-F238E27FC236}">
                <a16:creationId xmlns:a16="http://schemas.microsoft.com/office/drawing/2014/main" id="{0C632241-C621-88CB-D191-C80439F5A0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9" name="Google Shape;134;p7:notes">
            <a:extLst>
              <a:ext uri="{FF2B5EF4-FFF2-40B4-BE49-F238E27FC236}">
                <a16:creationId xmlns:a16="http://schemas.microsoft.com/office/drawing/2014/main" id="{997D71C1-228D-9812-F430-4C74FA7629D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133;p7:notes">
            <a:extLst>
              <a:ext uri="{FF2B5EF4-FFF2-40B4-BE49-F238E27FC236}">
                <a16:creationId xmlns:a16="http://schemas.microsoft.com/office/drawing/2014/main" id="{4C9AB4C5-D680-1086-4AC1-91D3BD211E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Google Shape;134;p7:notes">
            <a:extLst>
              <a:ext uri="{FF2B5EF4-FFF2-40B4-BE49-F238E27FC236}">
                <a16:creationId xmlns:a16="http://schemas.microsoft.com/office/drawing/2014/main" id="{32446C5A-004A-F64F-84E4-63BD1700693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864910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7963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95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1" name="Google Shape;3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7" r:id="rId6"/>
    <p:sldLayoutId id="214748365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ctrTitle"/>
          </p:nvPr>
        </p:nvSpPr>
        <p:spPr>
          <a:xfrm>
            <a:off x="1365810" y="1562262"/>
            <a:ext cx="930218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 algn="l">
              <a:buClr>
                <a:srgbClr val="003480"/>
              </a:buClr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</a:rPr>
              <a:t>КАТАЛОГ ЕЛЕКТИВНИХ ДИСЦИПЛІН ЦИКЛУ ЗАГАЛЬНОЇ ПІДГОТОВКИ</a:t>
            </a:r>
            <a:endParaRPr dirty="0">
              <a:solidFill>
                <a:srgbClr val="003480"/>
              </a:solidFill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 txBox="1"/>
          <p:nvPr/>
        </p:nvSpPr>
        <p:spPr>
          <a:xfrm>
            <a:off x="1365811" y="4584116"/>
            <a:ext cx="9302187" cy="1419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3480"/>
              </a:buClr>
              <a:buSzPts val="24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ДЛЯ ЗДОБУВАЧІВ ВИЩОЇ ОСВІТИ ОСВІТНЬОГО СТУПЕНЯ «БАКАЛАВР»</a:t>
            </a:r>
          </a:p>
          <a:p>
            <a:pPr>
              <a:lnSpc>
                <a:spcPct val="90000"/>
              </a:lnSpc>
              <a:buClr>
                <a:srgbClr val="003480"/>
              </a:buClr>
              <a:buSzPts val="24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2023 року вступу</a:t>
            </a:r>
            <a:endParaRPr lang="ru-RU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2400"/>
              <a:buFont typeface="Arial"/>
              <a:buNone/>
            </a:pP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  <p:sp>
        <p:nvSpPr>
          <p:cNvPr id="93" name="Google Shape;93;p2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0034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 flipH="1">
            <a:off x="11356694" y="0"/>
            <a:ext cx="835306" cy="1041723"/>
          </a:xfrm>
          <a:prstGeom prst="rect">
            <a:avLst/>
          </a:prstGeom>
          <a:solidFill>
            <a:srgbClr val="FFA400"/>
          </a:solidFill>
          <a:ln>
            <a:solidFill>
              <a:srgbClr val="FFA4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D19C2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1" t="39905" r="28670" b="41131"/>
          <a:stretch/>
        </p:blipFill>
        <p:spPr>
          <a:xfrm>
            <a:off x="597158" y="572930"/>
            <a:ext cx="3564295" cy="87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00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546385" y="260843"/>
            <a:ext cx="10245436" cy="93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Основи відповідального споживання</a:t>
            </a:r>
            <a:endParaRPr lang="uk-UA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848510" y="1293877"/>
            <a:ext cx="10225748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ознайомлення студентів з раціональним освоєнням й ефективним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використанням природних ресурсів, напрямками сталого споживання </a:t>
            </a:r>
          </a:p>
        </p:txBody>
      </p:sp>
      <p:sp>
        <p:nvSpPr>
          <p:cNvPr id="138" name="Google Shape;138;p7"/>
          <p:cNvSpPr/>
          <p:nvPr/>
        </p:nvSpPr>
        <p:spPr>
          <a:xfrm>
            <a:off x="0" y="5985342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295754" y="2131242"/>
            <a:ext cx="9042452" cy="368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2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Раціональне природокористування: проблеми, принципи.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Економіка замкнутого циклу (циркулярна): основні принципи та напрямки.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Основи сталого управління відходами.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Раціональне споживання ресурсів у побуті.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2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2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3429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 напрямки та інструменти раціонального та ефективного використання природних ресурсів;</a:t>
            </a:r>
          </a:p>
          <a:p>
            <a:pPr marL="3429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як зниження ресурсоємності економіки впливає на забезпечення екологічної безпеки;</a:t>
            </a:r>
          </a:p>
          <a:p>
            <a:pPr marL="3429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як проблема відходів пов’язана зі споживанням та основні правила сортування ТПВ.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839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3(або 4)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271623" y="4804847"/>
            <a:ext cx="2240467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Іванова В.В.,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</a:t>
            </a: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оцент катедри раціонального природокористування та охорони навколишнього середовища 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 err="1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Катедра</a:t>
            </a: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 раціонального природокористування та охорони навколишнього середовища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47" y="2377764"/>
            <a:ext cx="1567370" cy="2335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815644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b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ОБЛІКОВА ПОЛІТИКА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82150" y="1504550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en-US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sym typeface="Arsenal"/>
              </a:rPr>
              <a:t>формування професійних </a:t>
            </a:r>
            <a:r>
              <a:rPr lang="uk-UA" sz="2400" dirty="0" err="1">
                <a:solidFill>
                  <a:srgbClr val="003480"/>
                </a:solidFill>
                <a:latin typeface="Arsenal"/>
                <a:ea typeface="Arsenal"/>
                <a:sym typeface="Arsenal"/>
              </a:rPr>
              <a:t>компетентностей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sym typeface="Arsenal"/>
              </a:rPr>
              <a:t> щодо організації облікової політики підприємства.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</a:endParaRPr>
          </a:p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        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3" name="Google Shape;85;p11">
            <a:extLst>
              <a:ext uri="{FF2B5EF4-FFF2-40B4-BE49-F238E27FC236}">
                <a16:creationId xmlns:a16="http://schemas.microsoft.com/office/drawing/2014/main" id="{0F74D459-6F30-B25E-7768-51A6C5D6BB99}"/>
              </a:ext>
            </a:extLst>
          </p:cNvPr>
          <p:cNvSpPr txBox="1"/>
          <p:nvPr/>
        </p:nvSpPr>
        <p:spPr>
          <a:xfrm>
            <a:off x="188495" y="4830471"/>
            <a:ext cx="2421600" cy="12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uk-UA" b="1" dirty="0">
                <a:solidFill>
                  <a:srgbClr val="003480"/>
                </a:solidFill>
                <a:latin typeface="Arsenal"/>
                <a:ea typeface="Arsenal"/>
                <a:sym typeface="Arsenal"/>
              </a:rPr>
              <a:t>Шевченко Л</a:t>
            </a:r>
            <a:r>
              <a:rPr lang="uk-UA" b="1" i="0" u="none" strike="noStrike" cap="none" dirty="0">
                <a:solidFill>
                  <a:srgbClr val="003480"/>
                </a:solidFill>
                <a:latin typeface="Arsenal"/>
                <a:ea typeface="Arsenal"/>
                <a:sym typeface="Arsenal"/>
              </a:rPr>
              <a:t>.</a:t>
            </a:r>
            <a:r>
              <a:rPr lang="uk-UA" b="1" dirty="0">
                <a:solidFill>
                  <a:srgbClr val="003480"/>
                </a:solidFill>
                <a:latin typeface="Arsenal"/>
                <a:ea typeface="Arsenal"/>
                <a:sym typeface="Arsenal"/>
              </a:rPr>
              <a:t>Я</a:t>
            </a:r>
            <a:r>
              <a:rPr lang="uk-UA" b="1" i="0" u="none" strike="noStrike" cap="none" dirty="0">
                <a:solidFill>
                  <a:srgbClr val="003480"/>
                </a:solidFill>
                <a:latin typeface="Arsenal"/>
                <a:ea typeface="Arsenal"/>
                <a:sym typeface="Arsenal"/>
              </a:rPr>
              <a:t>.,</a:t>
            </a:r>
            <a:endParaRPr lang="ru-RU" b="1">
              <a:latin typeface="Arsenal"/>
            </a:endParaRPr>
          </a:p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0" i="0" u="none" strike="noStrike" cap="none" err="1">
                <a:solidFill>
                  <a:srgbClr val="003480"/>
                </a:solidFill>
                <a:latin typeface="Arsenal"/>
                <a:ea typeface="Arsenal"/>
                <a:cs typeface="Times New Roman"/>
                <a:sym typeface="Arsenal"/>
              </a:rPr>
              <a:t>к.е.н</a:t>
            </a: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Times New Roman"/>
                <a:sym typeface="Arsenal"/>
              </a:rPr>
              <a:t>., доцент кафедри менеджменту та фінансів</a:t>
            </a:r>
            <a:endParaRPr dirty="0"/>
          </a:p>
        </p:txBody>
      </p:sp>
      <p:pic>
        <p:nvPicPr>
          <p:cNvPr id="5" name="Google Shape;87;p11">
            <a:extLst>
              <a:ext uri="{FF2B5EF4-FFF2-40B4-BE49-F238E27FC236}">
                <a16:creationId xmlns:a16="http://schemas.microsoft.com/office/drawing/2014/main" id="{93EC5CB2-7E51-4867-03BC-7F6E1630459A}"/>
              </a:ext>
            </a:extLst>
          </p:cNvPr>
          <p:cNvPicPr preferRelativeResize="0"/>
          <p:nvPr/>
        </p:nvPicPr>
        <p:blipFill rotWithShape="1">
          <a:blip r:embed="rId4"/>
          <a:srcRect t="4287" b="4287"/>
          <a:stretch/>
        </p:blipFill>
        <p:spPr>
          <a:xfrm>
            <a:off x="284350" y="2649500"/>
            <a:ext cx="2124300" cy="2125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Google Shape;137;p7">
            <a:extLst>
              <a:ext uri="{FF2B5EF4-FFF2-40B4-BE49-F238E27FC236}">
                <a16:creationId xmlns:a16="http://schemas.microsoft.com/office/drawing/2014/main" id="{81410290-AEED-4E82-7E39-30E7FAB7796F}"/>
              </a:ext>
            </a:extLst>
          </p:cNvPr>
          <p:cNvSpPr txBox="1">
            <a:spLocks/>
          </p:cNvSpPr>
          <p:nvPr/>
        </p:nvSpPr>
        <p:spPr>
          <a:xfrm>
            <a:off x="2568406" y="2283260"/>
            <a:ext cx="8726607" cy="343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1. 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Необхідність і сутність облікової політики підприємства.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Segoe UI"/>
            </a:endParaRPr>
          </a:p>
          <a:p>
            <a:pPr marL="179705" indent="0">
              <a:spcBef>
                <a:spcPts val="0"/>
              </a:spcBef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2. 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Характеристика методів бухгалтерського обліку та 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Segoe UI"/>
            </a:endParaRPr>
          </a:p>
          <a:p>
            <a:pPr marL="179705" indent="0">
              <a:spcBef>
                <a:spcPts val="0"/>
              </a:spcBef>
              <a:buNone/>
            </a:pP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    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документообігу, що використовується в обліковій політиці 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Segoe UI"/>
            </a:endParaRPr>
          </a:p>
          <a:p>
            <a:pPr marL="179705" indent="0">
              <a:spcBef>
                <a:spcPts val="0"/>
              </a:spcBef>
              <a:buNone/>
            </a:pP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    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підприємства.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знати: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Segoe UI"/>
            </a:endParaRPr>
          </a:p>
          <a:p>
            <a:pPr marL="179705" indent="0">
              <a:spcBef>
                <a:spcPts val="0"/>
              </a:spcBef>
              <a:buNone/>
            </a:pPr>
            <a:r>
              <a:rPr lang="uk-UA" sz="2400" dirty="0" smtClean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1. </a:t>
            </a:r>
            <a:r>
              <a:rPr lang="en-US" sz="2400" dirty="0" smtClean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 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закономірності побудови плану рахунків бухгалтерського 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Segoe UI"/>
            </a:endParaRPr>
          </a:p>
          <a:p>
            <a:pPr marL="179705" indent="0">
              <a:spcBef>
                <a:spcPts val="0"/>
              </a:spcBef>
              <a:buNone/>
            </a:pP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   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обліку;</a:t>
            </a:r>
          </a:p>
          <a:p>
            <a:pPr marL="179705" indent="0">
              <a:spcBef>
                <a:spcPts val="0"/>
              </a:spcBef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Segoe UI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  <p:sp>
        <p:nvSpPr>
          <p:cNvPr id="11" name="Google Shape;86;p11">
            <a:extLst>
              <a:ext uri="{FF2B5EF4-FFF2-40B4-BE49-F238E27FC236}">
                <a16:creationId xmlns:a16="http://schemas.microsoft.com/office/drawing/2014/main" id="{42098C53-2595-5B77-E992-89FAA3E23287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369770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        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4D29F1D9-C268-E350-7F23-037110664D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ОБЛІКОВА ПОЛІТИКА</a:t>
            </a:r>
            <a:endParaRPr lang="uk-UA" dirty="0">
              <a:latin typeface="Mariupol Strong"/>
              <a:ea typeface="Arial"/>
              <a:cs typeface="Arial"/>
            </a:endParaRPr>
          </a:p>
        </p:txBody>
      </p:sp>
      <p:sp>
        <p:nvSpPr>
          <p:cNvPr id="7" name="Google Shape;86;p11">
            <a:extLst>
              <a:ext uri="{FF2B5EF4-FFF2-40B4-BE49-F238E27FC236}">
                <a16:creationId xmlns:a16="http://schemas.microsoft.com/office/drawing/2014/main" id="{42098C53-2595-5B77-E992-89FAA3E23287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5;p12">
            <a:extLst>
              <a:ext uri="{FF2B5EF4-FFF2-40B4-BE49-F238E27FC236}">
                <a16:creationId xmlns:a16="http://schemas.microsoft.com/office/drawing/2014/main" id="{4F39D0C5-A8FE-0127-6C3A-67DBEE0E8BE7}"/>
              </a:ext>
            </a:extLst>
          </p:cNvPr>
          <p:cNvSpPr txBox="1">
            <a:spLocks noGrp="1"/>
          </p:cNvSpPr>
          <p:nvPr/>
        </p:nvSpPr>
        <p:spPr>
          <a:xfrm>
            <a:off x="677775" y="1557900"/>
            <a:ext cx="10674264" cy="4451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endParaRPr lang="ru-RU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</a:rPr>
              <a:t>знати: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</a:rPr>
              <a:t>· </a:t>
            </a:r>
            <a:r>
              <a:rPr lang="en-US" sz="2400" dirty="0">
                <a:solidFill>
                  <a:srgbClr val="003480"/>
                </a:solidFill>
                <a:latin typeface="Arsenal"/>
              </a:rPr>
              <a:t> </a:t>
            </a:r>
            <a:r>
              <a:rPr lang="uk-UA" sz="2400" dirty="0">
                <a:solidFill>
                  <a:srgbClr val="003480"/>
                </a:solidFill>
                <a:latin typeface="Arsenal"/>
              </a:rPr>
              <a:t>порядок здійснення основних бухгалтерських операцій;</a:t>
            </a:r>
            <a:endParaRPr lang="uk-UA" sz="2400" dirty="0">
              <a:latin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</a:rPr>
              <a:t>· </a:t>
            </a:r>
            <a:r>
              <a:rPr lang="en-US" sz="2400" dirty="0">
                <a:solidFill>
                  <a:srgbClr val="003480"/>
                </a:solidFill>
                <a:latin typeface="Arsenal"/>
              </a:rPr>
              <a:t> </a:t>
            </a:r>
            <a:r>
              <a:rPr lang="uk-UA" sz="2400" dirty="0">
                <a:solidFill>
                  <a:srgbClr val="003480"/>
                </a:solidFill>
                <a:latin typeface="Arsenal"/>
              </a:rPr>
              <a:t>особливості функціонування системи бухгалтерського обліку;</a:t>
            </a:r>
            <a:endParaRPr lang="uk-UA" sz="2400" dirty="0">
              <a:latin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</a:rPr>
              <a:t>· </a:t>
            </a:r>
            <a:r>
              <a:rPr lang="en-US" sz="2400" dirty="0">
                <a:solidFill>
                  <a:srgbClr val="003480"/>
                </a:solidFill>
                <a:latin typeface="Arsenal"/>
              </a:rPr>
              <a:t> </a:t>
            </a:r>
            <a:r>
              <a:rPr lang="uk-UA" sz="2400" dirty="0">
                <a:solidFill>
                  <a:srgbClr val="003480"/>
                </a:solidFill>
                <a:latin typeface="Arsenal"/>
              </a:rPr>
              <a:t>нормативні документи з облікових питань;</a:t>
            </a:r>
            <a:endParaRPr lang="uk-UA" sz="2400" dirty="0">
              <a:solidFill>
                <a:srgbClr val="000000"/>
              </a:solidFill>
              <a:latin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</a:rPr>
              <a:t>· </a:t>
            </a:r>
            <a:r>
              <a:rPr lang="en-US" sz="2400" dirty="0">
                <a:solidFill>
                  <a:srgbClr val="003480"/>
                </a:solidFill>
                <a:latin typeface="Arsenal"/>
              </a:rPr>
              <a:t> </a:t>
            </a:r>
            <a:r>
              <a:rPr lang="uk-UA" sz="2400" dirty="0">
                <a:solidFill>
                  <a:srgbClr val="003480"/>
                </a:solidFill>
                <a:latin typeface="Arsenal"/>
              </a:rPr>
              <a:t>механізм застосування в обліковій практиці концептуальних принципів МСБО.</a:t>
            </a:r>
            <a:endParaRPr lang="uk-UA" sz="2400" dirty="0">
              <a:latin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  <a:endParaRPr lang="uk-UA" sz="2400" dirty="0">
              <a:solidFill>
                <a:srgbClr val="000000"/>
              </a:solidFill>
              <a:latin typeface="Arsenal"/>
              <a:ea typeface="Arsenal"/>
            </a:endParaRPr>
          </a:p>
          <a:p>
            <a:pPr marL="179705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sym typeface="Arsenal"/>
              </a:rPr>
              <a:t>·</a:t>
            </a:r>
            <a:r>
              <a:rPr lang="uk-UA" sz="2400" dirty="0">
                <a:solidFill>
                  <a:srgbClr val="003480"/>
                </a:solidFill>
                <a:latin typeface="Arsenal"/>
                <a:sym typeface="Arsenal"/>
              </a:rPr>
              <a:t> </a:t>
            </a:r>
            <a:r>
              <a:rPr lang="en-US" sz="2400" dirty="0">
                <a:solidFill>
                  <a:srgbClr val="003480"/>
                </a:solidFill>
                <a:latin typeface="Arsenal"/>
                <a:sym typeface="Arsenal"/>
              </a:rPr>
              <a:t> </a:t>
            </a:r>
            <a:r>
              <a:rPr lang="uk-UA" sz="2400" dirty="0">
                <a:solidFill>
                  <a:srgbClr val="003480"/>
                </a:solidFill>
                <a:latin typeface="Arsenal"/>
                <a:sym typeface="Arsenal"/>
              </a:rPr>
              <a:t>аналізувати фінансово-господарський стан підприємства;</a:t>
            </a:r>
            <a:endParaRPr lang="uk-UA" sz="2400" dirty="0">
              <a:latin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sym typeface="Arsenal"/>
              </a:rPr>
              <a:t>· </a:t>
            </a:r>
            <a:r>
              <a:rPr lang="en-US" sz="2400" dirty="0">
                <a:solidFill>
                  <a:srgbClr val="003480"/>
                </a:solidFill>
                <a:latin typeface="Arsenal"/>
                <a:sym typeface="Arsenal"/>
              </a:rPr>
              <a:t> </a:t>
            </a:r>
            <a:r>
              <a:rPr lang="uk-UA" sz="2400" dirty="0">
                <a:solidFill>
                  <a:srgbClr val="003480"/>
                </a:solidFill>
                <a:latin typeface="Arsenal"/>
                <a:sym typeface="Arsenal"/>
              </a:rPr>
              <a:t>визначати зміст бухгалтерських операцій за рахунками бухгалтерського обліку;</a:t>
            </a:r>
            <a:endParaRPr lang="uk-UA" sz="2400" dirty="0">
              <a:solidFill>
                <a:srgbClr val="003480"/>
              </a:solidFill>
              <a:latin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sym typeface="Arsenal"/>
              </a:rPr>
              <a:t>· </a:t>
            </a:r>
            <a:r>
              <a:rPr lang="en-US" sz="2400" dirty="0">
                <a:solidFill>
                  <a:srgbClr val="003480"/>
                </a:solidFill>
                <a:latin typeface="Arsenal"/>
                <a:sym typeface="Arsenal"/>
              </a:rPr>
              <a:t> </a:t>
            </a:r>
            <a:r>
              <a:rPr lang="uk-UA" sz="2400" dirty="0">
                <a:solidFill>
                  <a:srgbClr val="003480"/>
                </a:solidFill>
                <a:latin typeface="Arsenal"/>
                <a:sym typeface="Arsenal"/>
              </a:rPr>
              <a:t>вільно орієнтуватись у номенклатурі плану рахунків, формувати зміст облікової </a:t>
            </a:r>
            <a:endParaRPr lang="en-US" sz="2400" dirty="0">
              <a:solidFill>
                <a:srgbClr val="003480"/>
              </a:solidFill>
              <a:latin typeface="Arsenal"/>
              <a:sym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400" dirty="0">
                <a:solidFill>
                  <a:srgbClr val="003480"/>
                </a:solidFill>
                <a:latin typeface="Arsenal"/>
                <a:sym typeface="Arsenal"/>
              </a:rPr>
              <a:t>   </a:t>
            </a:r>
            <a:r>
              <a:rPr lang="uk-UA" sz="2400" dirty="0">
                <a:solidFill>
                  <a:srgbClr val="003480"/>
                </a:solidFill>
                <a:latin typeface="Arsenal"/>
                <a:sym typeface="Arsenal"/>
              </a:rPr>
              <a:t>політики;</a:t>
            </a:r>
            <a:endParaRPr lang="uk-UA" sz="2400" dirty="0">
              <a:solidFill>
                <a:srgbClr val="000000"/>
              </a:solidFill>
              <a:latin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sym typeface="Arsenal"/>
              </a:rPr>
              <a:t>· </a:t>
            </a:r>
            <a:r>
              <a:rPr lang="en-US" sz="2400" dirty="0">
                <a:solidFill>
                  <a:srgbClr val="003480"/>
                </a:solidFill>
                <a:latin typeface="Arsenal"/>
                <a:sym typeface="Arsenal"/>
              </a:rPr>
              <a:t> </a:t>
            </a:r>
            <a:r>
              <a:rPr lang="uk-UA" sz="2400" dirty="0">
                <a:solidFill>
                  <a:srgbClr val="003480"/>
                </a:solidFill>
                <a:latin typeface="Arsenal"/>
                <a:sym typeface="Arsenal"/>
              </a:rPr>
              <a:t>розраховувати результат діяльності підприємства за даними фінансового </a:t>
            </a:r>
            <a:endParaRPr lang="en-US" sz="2400" dirty="0">
              <a:solidFill>
                <a:srgbClr val="003480"/>
              </a:solidFill>
              <a:latin typeface="Arsenal"/>
              <a:sym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400">
                <a:solidFill>
                  <a:srgbClr val="003480"/>
                </a:solidFill>
                <a:latin typeface="Arsenal"/>
                <a:sym typeface="Arsenal"/>
              </a:rPr>
              <a:t>   </a:t>
            </a:r>
            <a:r>
              <a:rPr lang="uk-UA" sz="2400">
                <a:solidFill>
                  <a:srgbClr val="003480"/>
                </a:solidFill>
                <a:latin typeface="Arsenal"/>
                <a:sym typeface="Arsenal"/>
              </a:rPr>
              <a:t>обліку</a:t>
            </a:r>
            <a:r>
              <a:rPr lang="uk-UA" sz="2400" dirty="0">
                <a:solidFill>
                  <a:srgbClr val="003480"/>
                </a:solidFill>
                <a:latin typeface="Arsenal"/>
                <a:sym typeface="Arsenal"/>
              </a:rPr>
              <a:t>.</a:t>
            </a:r>
            <a:endParaRPr lang="uk-UA" sz="2400" dirty="0">
              <a:latin typeface="Arsenal"/>
            </a:endParaRPr>
          </a:p>
          <a:p>
            <a:pPr marL="179705" indent="0">
              <a:buNone/>
            </a:pPr>
            <a:endParaRPr lang="uk-UA" sz="2400" dirty="0">
              <a:solidFill>
                <a:srgbClr val="003480"/>
              </a:solidFill>
              <a:latin typeface="Arsen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974212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b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ОРГАНІЗАЦІЯ ПОДАТКОВОЇ РОБОТИ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68124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en-US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  <a:r>
              <a:rPr lang="uk-UA" sz="2400" dirty="0">
                <a:solidFill>
                  <a:srgbClr val="003480"/>
                </a:solidFill>
                <a:latin typeface="Arsenal"/>
                <a:sym typeface="Arsenal"/>
              </a:rPr>
              <a:t>формування професійних </a:t>
            </a:r>
            <a:r>
              <a:rPr lang="uk-UA" sz="2400" dirty="0" err="1">
                <a:solidFill>
                  <a:srgbClr val="003480"/>
                </a:solidFill>
                <a:latin typeface="Arsenal"/>
                <a:sym typeface="Arsenal"/>
              </a:rPr>
              <a:t>компетентностей</a:t>
            </a:r>
            <a:r>
              <a:rPr lang="uk-UA" sz="2400" dirty="0">
                <a:solidFill>
                  <a:srgbClr val="003480"/>
                </a:solidFill>
                <a:latin typeface="Arsenal"/>
                <a:sym typeface="Arsenal"/>
              </a:rPr>
              <a:t>  щодо організації податкової роботи.</a:t>
            </a:r>
            <a:endParaRPr lang="uk-UA" sz="2400" dirty="0">
              <a:solidFill>
                <a:srgbClr val="003480"/>
              </a:solidFill>
              <a:latin typeface="Arsenal"/>
            </a:endParaRPr>
          </a:p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        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7" name="Google Shape;137;p7">
            <a:extLst>
              <a:ext uri="{FF2B5EF4-FFF2-40B4-BE49-F238E27FC236}">
                <a16:creationId xmlns:a16="http://schemas.microsoft.com/office/drawing/2014/main" id="{2033578C-490C-26CF-7B71-D8330B76D9EE}"/>
              </a:ext>
            </a:extLst>
          </p:cNvPr>
          <p:cNvSpPr txBox="1">
            <a:spLocks/>
          </p:cNvSpPr>
          <p:nvPr/>
        </p:nvSpPr>
        <p:spPr>
          <a:xfrm>
            <a:off x="2612890" y="2599615"/>
            <a:ext cx="8568457" cy="3421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1. Становлення податкової системи України.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Segoe UI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2. Організація податкової роботи.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Segoe U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знати: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Segoe UI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•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  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нормативні документи, які регламентують діяльність 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Segoe UI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   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Державної податкової служби України;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cs typeface="Segoe UI"/>
              </a:rPr>
              <a:t>•</a:t>
            </a:r>
            <a:r>
              <a:rPr lang="en-US" sz="2400" dirty="0">
                <a:solidFill>
                  <a:srgbClr val="003480"/>
                </a:solidFill>
                <a:latin typeface="Arsenal"/>
                <a:cs typeface="Segoe UI"/>
              </a:rPr>
              <a:t>  </a:t>
            </a:r>
            <a:r>
              <a:rPr lang="uk-UA" sz="2400" dirty="0">
                <a:solidFill>
                  <a:srgbClr val="003480"/>
                </a:solidFill>
                <a:latin typeface="Arsenal"/>
                <a:cs typeface="Segoe UI"/>
              </a:rPr>
              <a:t>податкову політику в системі державного регулювання </a:t>
            </a:r>
            <a:endParaRPr lang="en-US" sz="2400" dirty="0">
              <a:solidFill>
                <a:srgbClr val="003480"/>
              </a:solidFill>
              <a:latin typeface="Arsenal"/>
              <a:cs typeface="Segoe UI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3480"/>
                </a:solidFill>
                <a:latin typeface="Arsenal"/>
                <a:cs typeface="Segoe UI"/>
              </a:rPr>
              <a:t>   </a:t>
            </a:r>
            <a:r>
              <a:rPr lang="uk-UA" sz="2400" dirty="0">
                <a:solidFill>
                  <a:srgbClr val="003480"/>
                </a:solidFill>
                <a:latin typeface="Arsenal"/>
                <a:cs typeface="Segoe UI"/>
              </a:rPr>
              <a:t>економіки;</a:t>
            </a:r>
            <a:endParaRPr lang="uk-UA" dirty="0">
              <a:latin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Segoe UI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  <p:sp>
        <p:nvSpPr>
          <p:cNvPr id="11" name="Google Shape;85;p11">
            <a:extLst>
              <a:ext uri="{FF2B5EF4-FFF2-40B4-BE49-F238E27FC236}">
                <a16:creationId xmlns:a16="http://schemas.microsoft.com/office/drawing/2014/main" id="{C928AE02-F676-F662-F766-2963F904D3CA}"/>
              </a:ext>
            </a:extLst>
          </p:cNvPr>
          <p:cNvSpPr txBox="1"/>
          <p:nvPr/>
        </p:nvSpPr>
        <p:spPr>
          <a:xfrm>
            <a:off x="188495" y="4830471"/>
            <a:ext cx="2421600" cy="12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b="1" i="0" u="none" strike="noStrike" cap="none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Шендригоренко</a:t>
            </a:r>
            <a:r>
              <a:rPr lang="uk-UA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М.Т</a:t>
            </a: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.,</a:t>
            </a:r>
            <a:endParaRPr lang="uk-UA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b="0" i="0" u="none" strike="noStrike" cap="none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к.е.н</a:t>
            </a: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., доцент кафедри менеджменту та фінансів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4" name="Google Shape;87;p11">
            <a:extLst>
              <a:ext uri="{FF2B5EF4-FFF2-40B4-BE49-F238E27FC236}">
                <a16:creationId xmlns:a16="http://schemas.microsoft.com/office/drawing/2014/main" id="{2B6F53D2-4F4A-FE5C-770E-BF403B8514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4952"/>
          <a:stretch/>
        </p:blipFill>
        <p:spPr>
          <a:xfrm>
            <a:off x="284350" y="2649500"/>
            <a:ext cx="2124300" cy="2125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" name="Google Shape;86;p11">
            <a:extLst>
              <a:ext uri="{FF2B5EF4-FFF2-40B4-BE49-F238E27FC236}">
                <a16:creationId xmlns:a16="http://schemas.microsoft.com/office/drawing/2014/main" id="{764F44C0-170E-10B4-973A-4526099814CD}"/>
              </a:ext>
            </a:extLst>
          </p:cNvPr>
          <p:cNvSpPr txBox="1"/>
          <p:nvPr/>
        </p:nvSpPr>
        <p:spPr>
          <a:xfrm rot="16200000">
            <a:off x="901185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0517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        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97D742E9-00EE-7260-5911-A03D7DE586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b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ОРГАНІЗАЦІЯ ПОДАТКОВОЇ РОБОТИ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7" name="Google Shape;86;p11">
            <a:extLst>
              <a:ext uri="{FF2B5EF4-FFF2-40B4-BE49-F238E27FC236}">
                <a16:creationId xmlns:a16="http://schemas.microsoft.com/office/drawing/2014/main" id="{764F44C0-170E-10B4-973A-4526099814CD}"/>
              </a:ext>
            </a:extLst>
          </p:cNvPr>
          <p:cNvSpPr txBox="1"/>
          <p:nvPr/>
        </p:nvSpPr>
        <p:spPr>
          <a:xfrm rot="16200000">
            <a:off x="901185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5;p12">
            <a:extLst>
              <a:ext uri="{FF2B5EF4-FFF2-40B4-BE49-F238E27FC236}">
                <a16:creationId xmlns:a16="http://schemas.microsoft.com/office/drawing/2014/main" id="{4DD682B9-6D29-C822-BD7A-38476A63D05B}"/>
              </a:ext>
            </a:extLst>
          </p:cNvPr>
          <p:cNvSpPr txBox="1">
            <a:spLocks noGrp="1"/>
          </p:cNvSpPr>
          <p:nvPr/>
        </p:nvSpPr>
        <p:spPr>
          <a:xfrm>
            <a:off x="677775" y="1710004"/>
            <a:ext cx="10501738" cy="4220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  <a:endParaRPr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порядок створення, структуру і функції Державної податкової служби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   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SzPts val="2800"/>
              <a:buNone/>
            </a:pP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 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України;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порядок дії податкового механізму.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  <a:endParaRPr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виконувати розрахунки податків та показників діяльності підприємства;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оцінювати якість управлінської інформації, системи  обліку платників 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SzPts val="2800"/>
              <a:buNone/>
            </a:pP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 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податків та  звітності;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приймати управлінські рішення та формувати професійне судження про 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SzPts val="2800"/>
              <a:buNone/>
            </a:pP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 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ефективність організації роботи в територіальних органах ДПС України.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</p:spTree>
    <p:extLst>
      <p:ext uri="{BB962C8B-B14F-4D97-AF65-F5344CB8AC3E}">
        <p14:creationId xmlns:p14="http://schemas.microsoft.com/office/powerpoint/2010/main" val="288873228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ОСНОВИ БІЗНЕС-ПЛАНУВАННЯ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82150" y="1433920"/>
            <a:ext cx="9509567" cy="96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Arsenal"/>
                <a:ea typeface="Arsenal"/>
                <a:sym typeface="Arsenal"/>
              </a:rPr>
              <a:t>формування професійних </a:t>
            </a:r>
            <a:r>
              <a:rPr lang="uk-UA" sz="2000" dirty="0" err="1">
                <a:solidFill>
                  <a:schemeClr val="accent1">
                    <a:lumMod val="75000"/>
                  </a:schemeClr>
                </a:solidFill>
                <a:latin typeface="Arsenal"/>
                <a:ea typeface="Arsenal"/>
                <a:sym typeface="Arsenal"/>
              </a:rPr>
              <a:t>компетентностей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Arsenal"/>
                <a:ea typeface="Arsenal"/>
                <a:sym typeface="Arsenal"/>
              </a:rPr>
              <a:t> щодо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базових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знань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 у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сфері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бізнес-планування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,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розуміння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концептуальних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завдань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функціонування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підприємств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різних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типів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 в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сучасних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10504060200020004" pitchFamily="2" charset="0"/>
              </a:rPr>
              <a:t>умовах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10504060200020004" pitchFamily="2" charset="0"/>
              </a:rPr>
              <a:t>. </a:t>
            </a:r>
            <a:endParaRPr lang="uk-UA" sz="2000" dirty="0">
              <a:solidFill>
                <a:schemeClr val="accent1">
                  <a:lumMod val="75000"/>
                </a:schemeClr>
              </a:solidFill>
              <a:latin typeface="Arsenal" panose="02010504060200020004" pitchFamily="2" charset="0"/>
              <a:ea typeface="Arsenal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uk-UA" sz="20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        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3" name="Google Shape;85;p11">
            <a:extLst>
              <a:ext uri="{FF2B5EF4-FFF2-40B4-BE49-F238E27FC236}">
                <a16:creationId xmlns:a16="http://schemas.microsoft.com/office/drawing/2014/main" id="{0F74D459-6F30-B25E-7768-51A6C5D6BB99}"/>
              </a:ext>
            </a:extLst>
          </p:cNvPr>
          <p:cNvSpPr txBox="1"/>
          <p:nvPr/>
        </p:nvSpPr>
        <p:spPr>
          <a:xfrm>
            <a:off x="188495" y="4830471"/>
            <a:ext cx="2421600" cy="12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uk-UA" b="1" i="0" u="none" strike="noStrike" cap="none" dirty="0" err="1">
                <a:solidFill>
                  <a:srgbClr val="003480"/>
                </a:solidFill>
                <a:latin typeface="Arsenal"/>
                <a:ea typeface="Arsenal"/>
                <a:sym typeface="Arsenal"/>
              </a:rPr>
              <a:t>Горбашевська</a:t>
            </a:r>
            <a:r>
              <a:rPr lang="uk-UA" b="1" i="0" u="none" strike="noStrike" cap="none" dirty="0">
                <a:solidFill>
                  <a:srgbClr val="003480"/>
                </a:solidFill>
                <a:latin typeface="Arsenal"/>
                <a:ea typeface="Arsenal"/>
                <a:sym typeface="Arsenal"/>
              </a:rPr>
              <a:t> М.О.,</a:t>
            </a:r>
            <a:endParaRPr lang="ru-RU" b="1" dirty="0">
              <a:latin typeface="Arsenal"/>
            </a:endParaRPr>
          </a:p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0" i="0" u="none" strike="noStrike" cap="none" dirty="0" err="1">
                <a:solidFill>
                  <a:srgbClr val="003480"/>
                </a:solidFill>
                <a:latin typeface="Arsenal"/>
                <a:ea typeface="Arsenal"/>
                <a:cs typeface="Times New Roman"/>
                <a:sym typeface="Arsenal"/>
              </a:rPr>
              <a:t>к.е.н</a:t>
            </a: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Times New Roman"/>
                <a:sym typeface="Arsenal"/>
              </a:rPr>
              <a:t>., доцент кафедри менеджменту та фінансів</a:t>
            </a:r>
            <a:endParaRPr dirty="0"/>
          </a:p>
        </p:txBody>
      </p:sp>
      <p:sp>
        <p:nvSpPr>
          <p:cNvPr id="7" name="Google Shape;137;p7">
            <a:extLst>
              <a:ext uri="{FF2B5EF4-FFF2-40B4-BE49-F238E27FC236}">
                <a16:creationId xmlns:a16="http://schemas.microsoft.com/office/drawing/2014/main" id="{81410290-AEED-4E82-7E39-30E7FAB7796F}"/>
              </a:ext>
            </a:extLst>
          </p:cNvPr>
          <p:cNvSpPr txBox="1">
            <a:spLocks/>
          </p:cNvSpPr>
          <p:nvPr/>
        </p:nvSpPr>
        <p:spPr>
          <a:xfrm>
            <a:off x="2612890" y="2599615"/>
            <a:ext cx="8726607" cy="343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uk-UA" sz="20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1. </a:t>
            </a:r>
            <a:r>
              <a:rPr lang="en-US" sz="20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 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Теоретичні основи та методика розробки бізнес-плану.</a:t>
            </a:r>
            <a:endParaRPr lang="en-US" sz="2000" dirty="0">
              <a:solidFill>
                <a:srgbClr val="003480"/>
              </a:solidFill>
              <a:latin typeface="Arsenal"/>
              <a:ea typeface="Arsenal"/>
              <a:cs typeface="Segoe UI"/>
            </a:endParaRPr>
          </a:p>
          <a:p>
            <a:pPr marL="179705" indent="0">
              <a:spcBef>
                <a:spcPts val="0"/>
              </a:spcBef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2. </a:t>
            </a:r>
            <a:r>
              <a:rPr lang="en-US" sz="20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 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Аналіз діяльності підприємства та створення бізнес-</a:t>
            </a:r>
            <a:r>
              <a:rPr lang="uk-UA" sz="2000" dirty="0" err="1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проєктів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  <a:endParaRPr lang="uk-UA" sz="20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знати:</a:t>
            </a:r>
            <a:endParaRPr lang="en-US" sz="2000" dirty="0">
              <a:solidFill>
                <a:srgbClr val="003480"/>
              </a:solidFill>
              <a:latin typeface="Arsenal"/>
              <a:ea typeface="Arsenal"/>
              <a:cs typeface="Segoe UI"/>
            </a:endParaRPr>
          </a:p>
          <a:p>
            <a:pPr marL="179705" indent="0">
              <a:spcBef>
                <a:spcPts val="0"/>
              </a:spcBef>
              <a:buNone/>
            </a:pPr>
            <a:r>
              <a:rPr lang="ru-RU" sz="2000" dirty="0">
                <a:solidFill>
                  <a:srgbClr val="003480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ru-RU" sz="20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основи</a:t>
            </a:r>
            <a:r>
              <a:rPr lang="ru-RU" sz="20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0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документообігу</a:t>
            </a:r>
            <a:r>
              <a:rPr lang="ru-RU" sz="20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0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організаціи</a:t>
            </a:r>
            <a:r>
              <a:rPr lang="ru-RU" sz="20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̆ і </a:t>
            </a:r>
            <a:r>
              <a:rPr lang="ru-RU" sz="20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установ</a:t>
            </a:r>
            <a:r>
              <a:rPr lang="ru-RU" sz="20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0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готельно</a:t>
            </a:r>
            <a:r>
              <a:rPr lang="ru-RU" sz="20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-ресторанного </a:t>
            </a:r>
            <a:r>
              <a:rPr lang="ru-RU" sz="20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бізнесу</a:t>
            </a:r>
            <a:r>
              <a:rPr lang="ru-RU" sz="20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, </a:t>
            </a:r>
            <a:r>
              <a:rPr lang="ru-RU" sz="20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туристичноі</a:t>
            </a:r>
            <a:r>
              <a:rPr lang="ru-RU" sz="20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̈ </a:t>
            </a:r>
            <a:r>
              <a:rPr lang="ru-RU" sz="20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індустріі</a:t>
            </a:r>
            <a:r>
              <a:rPr lang="ru-RU" sz="20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̈, </a:t>
            </a:r>
            <a:r>
              <a:rPr lang="ru-RU" sz="20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муніципального</a:t>
            </a:r>
            <a:r>
              <a:rPr lang="ru-RU" sz="20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0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управління</a:t>
            </a:r>
            <a:r>
              <a:rPr lang="ru-RU" sz="20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;</a:t>
            </a:r>
          </a:p>
          <a:p>
            <a:pPr marL="179705" indent="0">
              <a:spcBef>
                <a:spcPts val="0"/>
              </a:spcBef>
              <a:buNone/>
            </a:pPr>
            <a:r>
              <a:rPr lang="ru-RU" sz="20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/>
            </a:r>
            <a:br>
              <a:rPr lang="ru-RU" sz="20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</a:br>
            <a:r>
              <a:rPr lang="ru-RU" sz="20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- </a:t>
            </a:r>
            <a:r>
              <a:rPr lang="ru-RU" sz="20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здатність</a:t>
            </a:r>
            <a:r>
              <a:rPr lang="ru-RU" sz="20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0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забезпечувати</a:t>
            </a:r>
            <a:r>
              <a:rPr lang="ru-RU" sz="20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0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інформаційну</a:t>
            </a:r>
            <a:r>
              <a:rPr lang="ru-RU" sz="20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, </a:t>
            </a:r>
            <a:r>
              <a:rPr lang="ru-RU" sz="20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організаційну</a:t>
            </a:r>
            <a:r>
              <a:rPr lang="ru-RU" sz="20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0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підтримку</a:t>
            </a:r>
            <a:r>
              <a:rPr lang="ru-RU" sz="20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0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прийняття</a:t>
            </a:r>
            <a:r>
              <a:rPr lang="ru-RU" sz="20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0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управлінських</a:t>
            </a:r>
            <a:r>
              <a:rPr lang="ru-RU" sz="20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0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рішень</a:t>
            </a:r>
            <a:r>
              <a:rPr lang="ru-RU" sz="20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. </a:t>
            </a:r>
          </a:p>
          <a:p>
            <a:pPr marL="179705" indent="0">
              <a:spcBef>
                <a:spcPts val="0"/>
              </a:spcBef>
              <a:buNone/>
            </a:pPr>
            <a:endParaRPr lang="uk-UA" sz="2000" dirty="0">
              <a:solidFill>
                <a:srgbClr val="003480"/>
              </a:solidFill>
              <a:latin typeface="Arsenal"/>
              <a:ea typeface="Arsenal"/>
              <a:cs typeface="Segoe UI"/>
            </a:endParaRPr>
          </a:p>
        </p:txBody>
      </p:sp>
      <p:sp>
        <p:nvSpPr>
          <p:cNvPr id="11" name="Google Shape;86;p11">
            <a:extLst>
              <a:ext uri="{FF2B5EF4-FFF2-40B4-BE49-F238E27FC236}">
                <a16:creationId xmlns:a16="http://schemas.microsoft.com/office/drawing/2014/main" id="{42098C53-2595-5B77-E992-89FAA3E23287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A95A78-1F26-219E-EAE3-4FCFCFC41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8" y="259961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6935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        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4D29F1D9-C268-E350-7F23-037110664D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ОСНОВИ БІЗНЕС-ПЛАНУВАННЯ</a:t>
            </a:r>
            <a:endParaRPr lang="uk-UA" dirty="0">
              <a:latin typeface="Mariupol Strong"/>
              <a:ea typeface="Arial"/>
              <a:cs typeface="Arial"/>
            </a:endParaRPr>
          </a:p>
        </p:txBody>
      </p:sp>
      <p:sp>
        <p:nvSpPr>
          <p:cNvPr id="7" name="Google Shape;86;p11">
            <a:extLst>
              <a:ext uri="{FF2B5EF4-FFF2-40B4-BE49-F238E27FC236}">
                <a16:creationId xmlns:a16="http://schemas.microsoft.com/office/drawing/2014/main" id="{42098C53-2595-5B77-E992-89FAA3E23287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5;p12">
            <a:extLst>
              <a:ext uri="{FF2B5EF4-FFF2-40B4-BE49-F238E27FC236}">
                <a16:creationId xmlns:a16="http://schemas.microsoft.com/office/drawing/2014/main" id="{4F39D0C5-A8FE-0127-6C3A-67DBEE0E8BE7}"/>
              </a:ext>
            </a:extLst>
          </p:cNvPr>
          <p:cNvSpPr txBox="1">
            <a:spLocks noGrp="1"/>
          </p:cNvSpPr>
          <p:nvPr/>
        </p:nvSpPr>
        <p:spPr>
          <a:xfrm>
            <a:off x="677775" y="1557900"/>
            <a:ext cx="10674264" cy="4451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endParaRPr lang="ru-RU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  <a:endParaRPr lang="uk-UA" sz="2400" dirty="0">
              <a:solidFill>
                <a:srgbClr val="000000"/>
              </a:solidFill>
              <a:latin typeface="Arsenal"/>
              <a:ea typeface="Arsenal"/>
            </a:endParaRPr>
          </a:p>
          <a:p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збирати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обробляти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,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зберігати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,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продукувати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,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передавати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>
                <a:solidFill>
                  <a:srgbClr val="003480"/>
                </a:solidFill>
                <a:latin typeface="Arsenal" panose="02010504060200020004" pitchFamily="2" charset="0"/>
              </a:rPr>
              <a:t>й</a:t>
            </a:r>
            <a:r>
              <a:rPr lang="ru-RU" sz="2200" dirty="0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аналізувати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професійно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важливу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інформацію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з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різних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джерел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;</a:t>
            </a:r>
          </a:p>
          <a:p>
            <a:endParaRPr lang="ru-RU" sz="2200" dirty="0">
              <a:solidFill>
                <a:srgbClr val="003480"/>
              </a:solidFill>
              <a:latin typeface="Arsenal" panose="02010504060200020004" pitchFamily="2" charset="0"/>
            </a:endParaRPr>
          </a:p>
          <a:p>
            <a:r>
              <a:rPr lang="ru-RU" sz="2200" dirty="0" err="1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приймати</a:t>
            </a:r>
            <a:r>
              <a:rPr lang="ru-RU" sz="2200" dirty="0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обґрунтовані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рішення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у </a:t>
            </a:r>
            <a:r>
              <a:rPr lang="ru-RU" sz="2200" dirty="0" err="1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суспільній</a:t>
            </a:r>
            <a:r>
              <a:rPr lang="ru-RU" sz="2200" dirty="0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та </a:t>
            </a:r>
            <a:r>
              <a:rPr lang="ru-RU" sz="2200" dirty="0" err="1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професійній</a:t>
            </a:r>
            <a:r>
              <a:rPr lang="ru-RU" sz="2200" dirty="0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діяльності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; </a:t>
            </a:r>
          </a:p>
          <a:p>
            <a:pPr marL="179705" indent="0">
              <a:buNone/>
            </a:pPr>
            <a:endParaRPr lang="uk-UA" sz="2400" dirty="0">
              <a:solidFill>
                <a:srgbClr val="003480"/>
              </a:solidFill>
              <a:latin typeface="Arsen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450267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        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4A4BA24F-9EA7-6980-32C7-81827D47B8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29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3480"/>
              </a:buClr>
              <a:buSzPts val="4400"/>
            </a:pPr>
            <a: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ОСНОВИ ЕКОНОМІЧНОГО КОНТРОЛЮ</a:t>
            </a:r>
            <a:endParaRPr lang="uk-UA" b="1">
              <a:latin typeface="Mariupol Strong"/>
              <a:ea typeface="Arial"/>
              <a:cs typeface="Arial"/>
            </a:endParaRPr>
          </a:p>
        </p:txBody>
      </p:sp>
      <p:sp>
        <p:nvSpPr>
          <p:cNvPr id="7" name="Google Shape;83;p11">
            <a:extLst>
              <a:ext uri="{FF2B5EF4-FFF2-40B4-BE49-F238E27FC236}">
                <a16:creationId xmlns:a16="http://schemas.microsoft.com/office/drawing/2014/main" id="{A4583DCE-36EC-399A-982E-543ECE4A26C5}"/>
              </a:ext>
            </a:extLst>
          </p:cNvPr>
          <p:cNvSpPr txBox="1"/>
          <p:nvPr/>
        </p:nvSpPr>
        <p:spPr>
          <a:xfrm>
            <a:off x="2598513" y="2872785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400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uk-UA" sz="2400" b="1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2400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Економічний контроль у системі управління</a:t>
            </a:r>
            <a:r>
              <a:rPr lang="uk-UA" sz="2400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sz="2400" b="0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2400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Організаційні аспекти проведення економічного контролю</a:t>
            </a:r>
            <a:r>
              <a:rPr lang="uk-UA" sz="2400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sz="2400" b="1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2400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  <a:endParaRPr sz="2400" b="0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400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  <a:endParaRPr sz="2400" b="0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2400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  <a:r>
              <a:rPr lang="en-US" sz="2400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2400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сутність економічного контролю, його елементи, форми, етапи </a:t>
            </a:r>
            <a:endParaRPr lang="en-US" sz="2400" b="0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179705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 </a:t>
            </a:r>
            <a:r>
              <a:rPr lang="uk-UA" sz="2400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та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  <a:r>
              <a:rPr lang="uk-UA" sz="2400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процедури здійснення;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  <a:endParaRPr sz="2400" b="0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  <p:sp>
        <p:nvSpPr>
          <p:cNvPr id="11" name="Google Shape;85;p11">
            <a:extLst>
              <a:ext uri="{FF2B5EF4-FFF2-40B4-BE49-F238E27FC236}">
                <a16:creationId xmlns:a16="http://schemas.microsoft.com/office/drawing/2014/main" id="{F1CF6740-048D-B2C9-9DDA-1EAC85DFD926}"/>
              </a:ext>
            </a:extLst>
          </p:cNvPr>
          <p:cNvSpPr txBox="1"/>
          <p:nvPr/>
        </p:nvSpPr>
        <p:spPr>
          <a:xfrm>
            <a:off x="202872" y="5103641"/>
            <a:ext cx="2421600" cy="12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b="1" i="0" u="none" strike="noStrike" cap="none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Шендригоренко</a:t>
            </a:r>
            <a:r>
              <a:rPr lang="uk-UA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М.Т</a:t>
            </a: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.,</a:t>
            </a:r>
            <a:endParaRPr lang="uk-UA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b="0" i="0" u="none" strike="noStrike" cap="none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к.е.н</a:t>
            </a: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., доцент кафедри менеджменту та фінансів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4" name="Google Shape;87;p11">
            <a:extLst>
              <a:ext uri="{FF2B5EF4-FFF2-40B4-BE49-F238E27FC236}">
                <a16:creationId xmlns:a16="http://schemas.microsoft.com/office/drawing/2014/main" id="{61FCFA7A-0F34-00F6-89B7-E2100B16DB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4952"/>
          <a:stretch/>
        </p:blipFill>
        <p:spPr>
          <a:xfrm>
            <a:off x="298727" y="2922670"/>
            <a:ext cx="2124300" cy="2125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5" name="Google Shape;89;p11">
            <a:extLst>
              <a:ext uri="{FF2B5EF4-FFF2-40B4-BE49-F238E27FC236}">
                <a16:creationId xmlns:a16="http://schemas.microsoft.com/office/drawing/2014/main" id="{7A82CD29-F3BF-3A64-21E7-00C63A9BB278}"/>
              </a:ext>
            </a:extLst>
          </p:cNvPr>
          <p:cNvSpPr txBox="1">
            <a:spLocks noGrp="1"/>
          </p:cNvSpPr>
          <p:nvPr/>
        </p:nvSpPr>
        <p:spPr>
          <a:xfrm>
            <a:off x="663398" y="1665418"/>
            <a:ext cx="9868200" cy="108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 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формування професійних </a:t>
            </a:r>
            <a:r>
              <a:rPr lang="uk-UA" sz="240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компетентностей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щодо концептуальних основ економічного контролю та набуття практичних навичок з використання його методики.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  <p:sp>
        <p:nvSpPr>
          <p:cNvPr id="26" name="Google Shape;86;p11">
            <a:extLst>
              <a:ext uri="{FF2B5EF4-FFF2-40B4-BE49-F238E27FC236}">
                <a16:creationId xmlns:a16="http://schemas.microsoft.com/office/drawing/2014/main" id="{31FAA51A-E209-728A-5076-026566DFA1D2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25413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        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26E1314B-FB46-C7F3-AD6E-000A7CF2BD4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509567" cy="129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3480"/>
              </a:buClr>
              <a:buSzPts val="4400"/>
            </a:pPr>
            <a: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ОСНОВИ ЕКОНОМІЧНОГО КОНТРОЛЮ</a:t>
            </a:r>
            <a:endParaRPr lang="uk-UA" b="1">
              <a:latin typeface="Mariupol Strong"/>
              <a:ea typeface="Arial"/>
              <a:cs typeface="Arial"/>
            </a:endParaRPr>
          </a:p>
        </p:txBody>
      </p:sp>
      <p:sp>
        <p:nvSpPr>
          <p:cNvPr id="7" name="Google Shape;86;p11">
            <a:extLst>
              <a:ext uri="{FF2B5EF4-FFF2-40B4-BE49-F238E27FC236}">
                <a16:creationId xmlns:a16="http://schemas.microsoft.com/office/drawing/2014/main" id="{31FAA51A-E209-728A-5076-026566DFA1D2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5;p12">
            <a:extLst>
              <a:ext uri="{FF2B5EF4-FFF2-40B4-BE49-F238E27FC236}">
                <a16:creationId xmlns:a16="http://schemas.microsoft.com/office/drawing/2014/main" id="{E4F16D47-0DDF-4E7B-E768-4825D6F66543}"/>
              </a:ext>
            </a:extLst>
          </p:cNvPr>
          <p:cNvSpPr txBox="1">
            <a:spLocks noGrp="1"/>
          </p:cNvSpPr>
          <p:nvPr/>
        </p:nvSpPr>
        <p:spPr>
          <a:xfrm>
            <a:off x="677775" y="1557900"/>
            <a:ext cx="10674265" cy="4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  <a:endParaRPr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 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особливості організації та здійснення економічного контролю різними 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  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контролюючими органами та підрозділами на підставі оцінки їх функцій та 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  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повноважень.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  <a:endParaRPr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 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організовувати, планувати та виконувати основні контрольні процедури під 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  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час здійснення контрольних заходів; 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 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вибирати методи та методичні прийоми контролю з урахуванням 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  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поставлених цілей і завдань контролю; 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 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систематизувати, аналізувати та узагальнювати матеріали за результатами 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 </a:t>
            </a:r>
            <a:r>
              <a:rPr lang="en-US" sz="240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uk-UA" sz="240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контролю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</p:spTree>
    <p:extLst>
      <p:ext uri="{BB962C8B-B14F-4D97-AF65-F5344CB8AC3E}">
        <p14:creationId xmlns:p14="http://schemas.microsoft.com/office/powerpoint/2010/main" val="226678930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        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4A4BA24F-9EA7-6980-32C7-81827D47B8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9712" y="94635"/>
            <a:ext cx="9509567" cy="129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3480"/>
              </a:buClr>
              <a:buSzPts val="4400"/>
            </a:pPr>
            <a: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Соціальна відповідальність</a:t>
            </a:r>
            <a:b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</a:br>
            <a:endParaRPr lang="uk-UA" sz="1800" b="1" dirty="0">
              <a:latin typeface="Mariupol Strong"/>
              <a:ea typeface="Arial"/>
              <a:cs typeface="Arial"/>
            </a:endParaRPr>
          </a:p>
        </p:txBody>
      </p:sp>
      <p:sp>
        <p:nvSpPr>
          <p:cNvPr id="7" name="Google Shape;83;p11">
            <a:extLst>
              <a:ext uri="{FF2B5EF4-FFF2-40B4-BE49-F238E27FC236}">
                <a16:creationId xmlns:a16="http://schemas.microsoft.com/office/drawing/2014/main" id="{A4583DCE-36EC-399A-982E-543ECE4A26C5}"/>
              </a:ext>
            </a:extLst>
          </p:cNvPr>
          <p:cNvSpPr txBox="1"/>
          <p:nvPr/>
        </p:nvSpPr>
        <p:spPr>
          <a:xfrm>
            <a:off x="2671809" y="3072243"/>
            <a:ext cx="8597211" cy="2733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uk-UA" sz="2400" b="1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400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uk-UA" sz="2400" b="1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Сутність і значення соціальної відповідальності у системі сталого розвитку.</a:t>
            </a: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Формування ефективного розвитку соціальної відповідальності.</a:t>
            </a:r>
          </a:p>
        </p:txBody>
      </p:sp>
      <p:sp>
        <p:nvSpPr>
          <p:cNvPr id="11" name="Google Shape;85;p11">
            <a:extLst>
              <a:ext uri="{FF2B5EF4-FFF2-40B4-BE49-F238E27FC236}">
                <a16:creationId xmlns:a16="http://schemas.microsoft.com/office/drawing/2014/main" id="{F1CF6740-048D-B2C9-9DDA-1EAC85DFD926}"/>
              </a:ext>
            </a:extLst>
          </p:cNvPr>
          <p:cNvSpPr txBox="1"/>
          <p:nvPr/>
        </p:nvSpPr>
        <p:spPr>
          <a:xfrm>
            <a:off x="189876" y="5201224"/>
            <a:ext cx="2421600" cy="12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Мацука В.М.</a:t>
            </a: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</a:t>
            </a:r>
            <a:endParaRPr lang="uk-UA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менеджменту та фінансів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" name="Google Shape;89;p11">
            <a:extLst>
              <a:ext uri="{FF2B5EF4-FFF2-40B4-BE49-F238E27FC236}">
                <a16:creationId xmlns:a16="http://schemas.microsoft.com/office/drawing/2014/main" id="{7A82CD29-F3BF-3A64-21E7-00C63A9BB278}"/>
              </a:ext>
            </a:extLst>
          </p:cNvPr>
          <p:cNvSpPr txBox="1">
            <a:spLocks noGrp="1"/>
          </p:cNvSpPr>
          <p:nvPr/>
        </p:nvSpPr>
        <p:spPr>
          <a:xfrm>
            <a:off x="819712" y="1115603"/>
            <a:ext cx="98682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 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формування у студентів фундаментальних знань теорії та практики соціальної відповідальності з позиції сучасних стандартів соціальної політики, соціальної звітності, етики бізнесу й прав людини і набуття ними відповідних професійних компетенцій, що забезпечують формування соціально-відповідальної поведінки.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  <p:sp>
        <p:nvSpPr>
          <p:cNvPr id="26" name="Google Shape;86;p11">
            <a:extLst>
              <a:ext uri="{FF2B5EF4-FFF2-40B4-BE49-F238E27FC236}">
                <a16:creationId xmlns:a16="http://schemas.microsoft.com/office/drawing/2014/main" id="{31FAA51A-E209-728A-5076-026566DFA1D2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0B8A69-61B6-2B50-61C6-43299CACAD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0" y="2990250"/>
            <a:ext cx="2148840" cy="215265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6157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        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26E1314B-FB46-C7F3-AD6E-000A7CF2BD41}"/>
              </a:ext>
            </a:extLst>
          </p:cNvPr>
          <p:cNvSpPr txBox="1">
            <a:spLocks/>
          </p:cNvSpPr>
          <p:nvPr/>
        </p:nvSpPr>
        <p:spPr>
          <a:xfrm>
            <a:off x="544867" y="209397"/>
            <a:ext cx="9509567" cy="129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3480"/>
              </a:buClr>
              <a:buSzPts val="4400"/>
            </a:pPr>
            <a: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Соціальна відповідальність</a:t>
            </a:r>
          </a:p>
        </p:txBody>
      </p:sp>
      <p:sp>
        <p:nvSpPr>
          <p:cNvPr id="7" name="Google Shape;86;p11">
            <a:extLst>
              <a:ext uri="{FF2B5EF4-FFF2-40B4-BE49-F238E27FC236}">
                <a16:creationId xmlns:a16="http://schemas.microsoft.com/office/drawing/2014/main" id="{31FAA51A-E209-728A-5076-026566DFA1D2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5;p12">
            <a:extLst>
              <a:ext uri="{FF2B5EF4-FFF2-40B4-BE49-F238E27FC236}">
                <a16:creationId xmlns:a16="http://schemas.microsoft.com/office/drawing/2014/main" id="{E4F16D47-0DDF-4E7B-E768-4825D6F66543}"/>
              </a:ext>
            </a:extLst>
          </p:cNvPr>
          <p:cNvSpPr txBox="1">
            <a:spLocks noGrp="1"/>
          </p:cNvSpPr>
          <p:nvPr/>
        </p:nvSpPr>
        <p:spPr>
          <a:xfrm>
            <a:off x="544867" y="1548547"/>
            <a:ext cx="10821071" cy="447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1797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 сутність, види, категорії, еволюцію, концепції, моделі та рівні соціальної відповідальності; 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 особливості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соціальної відповідальності різних суб’єктів суспільного розвитку;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 </a:t>
            </a:r>
            <a:r>
              <a:rPr lang="uk-UA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компетентно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ефективно формувати механізм управління соціальною відповідальністю;  взаємодію роботодавців зі співробітниками на засадах соціальної відповідальності, відносини підприємства із зовнішніми організаціями на засадах корпоративної соціальної відповідальності.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</p:spTree>
    <p:extLst>
      <p:ext uri="{BB962C8B-B14F-4D97-AF65-F5344CB8AC3E}">
        <p14:creationId xmlns:p14="http://schemas.microsoft.com/office/powerpoint/2010/main" val="3083189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23656" y="2562004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2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 err="1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Катедра</a:t>
            </a: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 раціонального природокористування та охорони навколишнього середовища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05267" y="1672032"/>
            <a:ext cx="10515600" cy="1763896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3429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самостійно раціонально організовувати власний побут з урахуванням принципів сталого розвитку;</a:t>
            </a:r>
          </a:p>
          <a:p>
            <a:pPr marL="3429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розраховувати власний екологічний слід та скласти власний план дій по його зменшенню.</a:t>
            </a:r>
          </a:p>
          <a:p>
            <a:pPr marL="3429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endParaRPr lang="uk-UA" sz="22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3429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endParaRPr lang="uk-UA" sz="22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114300" indent="0">
              <a:buNone/>
            </a:pPr>
            <a:endParaRPr lang="uk-UA" dirty="0"/>
          </a:p>
          <a:p>
            <a:pPr marL="114300" indent="0">
              <a:buNone/>
            </a:pPr>
            <a:endParaRPr lang="uk-UA" dirty="0"/>
          </a:p>
          <a:p>
            <a:pPr marL="114300" indent="0">
              <a:buNone/>
            </a:pPr>
            <a:endParaRPr lang="uk-UA" dirty="0"/>
          </a:p>
        </p:txBody>
      </p:sp>
      <p:sp>
        <p:nvSpPr>
          <p:cNvPr id="15" name="Google Shape;136;p7"/>
          <p:cNvSpPr txBox="1">
            <a:spLocks noGrp="1"/>
          </p:cNvSpPr>
          <p:nvPr>
            <p:ph type="title"/>
          </p:nvPr>
        </p:nvSpPr>
        <p:spPr>
          <a:xfrm>
            <a:off x="723181" y="429392"/>
            <a:ext cx="10245436" cy="93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Основи відповідального споживання</a:t>
            </a:r>
            <a:endParaRPr lang="uk-UA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38;p7"/>
          <p:cNvSpPr/>
          <p:nvPr/>
        </p:nvSpPr>
        <p:spPr>
          <a:xfrm>
            <a:off x="0" y="6003673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37;p7"/>
          <p:cNvSpPr txBox="1">
            <a:spLocks/>
          </p:cNvSpPr>
          <p:nvPr/>
        </p:nvSpPr>
        <p:spPr>
          <a:xfrm>
            <a:off x="4792515" y="6018835"/>
            <a:ext cx="6529136" cy="82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</a:t>
            </a:r>
            <a:r>
              <a:rPr lang="uk-UA" sz="240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3 (або 4)          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</p:spTree>
    <p:extLst>
      <p:ext uri="{BB962C8B-B14F-4D97-AF65-F5344CB8AC3E}">
        <p14:creationId xmlns:p14="http://schemas.microsoft.com/office/powerpoint/2010/main" val="352318768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СУДОВО – БУХГАЛТЕРСЬКА ЕКСПЕРТИЗА</a:t>
            </a:r>
            <a:endParaRPr lang="uk-UA" sz="5400" dirty="0">
              <a:latin typeface="Mariupol Strong"/>
              <a:ea typeface="Arial"/>
              <a:cs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5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        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5" name="Google Shape;83;p11">
            <a:extLst>
              <a:ext uri="{FF2B5EF4-FFF2-40B4-BE49-F238E27FC236}">
                <a16:creationId xmlns:a16="http://schemas.microsoft.com/office/drawing/2014/main" id="{787B5E3E-5B94-DCC5-2928-287AB7E0E47A}"/>
              </a:ext>
            </a:extLst>
          </p:cNvPr>
          <p:cNvSpPr txBox="1"/>
          <p:nvPr/>
        </p:nvSpPr>
        <p:spPr>
          <a:xfrm>
            <a:off x="2584125" y="2599625"/>
            <a:ext cx="8597100" cy="32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400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uk-UA" sz="2400" b="1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400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Теоретичні основи судово - бухгалтерської експертизи.</a:t>
            </a:r>
            <a:endParaRPr sz="2400" b="0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400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Організація і методика судово - бухгалтерської експертизи.</a:t>
            </a:r>
            <a:endParaRPr sz="2400" b="0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2400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0" marR="0" lvl="0" indent="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400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  <a:endParaRPr sz="2400" b="0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2400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  <a:r>
              <a:rPr lang="en-US" sz="2400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2400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завдання, об’єкти та методичні прийоми судово – </a:t>
            </a:r>
            <a:r>
              <a:rPr lang="en-US" sz="2400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</a:p>
          <a:p>
            <a:pPr marL="179705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 </a:t>
            </a:r>
            <a:r>
              <a:rPr lang="uk-UA" sz="2400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бухгалтерської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  <a:r>
              <a:rPr lang="uk-UA" sz="2400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експертизи;</a:t>
            </a:r>
            <a:endParaRPr sz="2400" b="0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2400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  <a:r>
              <a:rPr lang="uk-UA" sz="2400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</a:t>
            </a:r>
            <a:r>
              <a:rPr lang="uk-UA" sz="2400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нформаційно – методичне забезпечення експертного </a:t>
            </a:r>
            <a:endParaRPr lang="en-US" sz="2400" b="0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179705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 </a:t>
            </a:r>
            <a:r>
              <a:rPr lang="uk-UA" sz="2400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дослідження;</a:t>
            </a:r>
            <a:endParaRPr sz="2400" b="0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200" b="0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  <p:sp>
        <p:nvSpPr>
          <p:cNvPr id="6" name="Google Shape;85;p11">
            <a:extLst>
              <a:ext uri="{FF2B5EF4-FFF2-40B4-BE49-F238E27FC236}">
                <a16:creationId xmlns:a16="http://schemas.microsoft.com/office/drawing/2014/main" id="{5329C5CB-361A-6AB2-3AA2-A1874867B0B0}"/>
              </a:ext>
            </a:extLst>
          </p:cNvPr>
          <p:cNvSpPr txBox="1"/>
          <p:nvPr/>
        </p:nvSpPr>
        <p:spPr>
          <a:xfrm>
            <a:off x="188495" y="4830471"/>
            <a:ext cx="2421600" cy="12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b="1" i="0" u="none" strike="noStrike" cap="none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Шендригоренко</a:t>
            </a:r>
            <a:r>
              <a:rPr lang="uk-UA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М.Т</a:t>
            </a: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.,</a:t>
            </a:r>
            <a:endParaRPr lang="uk-UA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b="0" i="0" u="none" strike="noStrike" cap="none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к.е.н</a:t>
            </a: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., доцент кафедри менеджменту та фінансів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7" name="Google Shape;87;p11">
            <a:extLst>
              <a:ext uri="{FF2B5EF4-FFF2-40B4-BE49-F238E27FC236}">
                <a16:creationId xmlns:a16="http://schemas.microsoft.com/office/drawing/2014/main" id="{A10E423E-5FE6-2DE6-F06C-3153EE53D74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4952"/>
          <a:stretch/>
        </p:blipFill>
        <p:spPr>
          <a:xfrm>
            <a:off x="284350" y="2649500"/>
            <a:ext cx="2124300" cy="2125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" name="Google Shape;86;p11">
            <a:extLst>
              <a:ext uri="{FF2B5EF4-FFF2-40B4-BE49-F238E27FC236}">
                <a16:creationId xmlns:a16="http://schemas.microsoft.com/office/drawing/2014/main" id="{4A7BB94E-DEF9-3653-FBE3-92722218A136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37;p7">
            <a:extLst>
              <a:ext uri="{FF2B5EF4-FFF2-40B4-BE49-F238E27FC236}">
                <a16:creationId xmlns:a16="http://schemas.microsoft.com/office/drawing/2014/main" id="{AEF498E9-641F-7B5E-AEA4-80A92AC17C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402" y="1551849"/>
            <a:ext cx="10501604" cy="89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формування професійних </a:t>
            </a:r>
            <a:r>
              <a:rPr lang="uk-UA" sz="240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компетентностей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щодо організації і методики судово - бухгалтерської експертизи, практичних навичок здійснення експертизи на вимогу судово - слідчих органів.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</p:spTree>
    <p:extLst>
      <p:ext uri="{BB962C8B-B14F-4D97-AF65-F5344CB8AC3E}">
        <p14:creationId xmlns:p14="http://schemas.microsoft.com/office/powerpoint/2010/main" val="172655039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5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       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0BCACA2A-79DD-96AE-9BF1-9B53BBA1D7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3480"/>
              </a:buClr>
              <a:buSzPts val="4400"/>
              <a:buFont typeface="Arial"/>
              <a:buNone/>
            </a:pPr>
            <a: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СУДОВО – БУХГАЛТЕРСЬКА ЕКСПЕРТИЗА</a:t>
            </a:r>
            <a:endParaRPr lang="uk-UA" sz="5400" dirty="0">
              <a:latin typeface="Mariupol Strong"/>
              <a:ea typeface="Arial"/>
              <a:cs typeface="Arial"/>
            </a:endParaRPr>
          </a:p>
        </p:txBody>
      </p:sp>
      <p:sp>
        <p:nvSpPr>
          <p:cNvPr id="7" name="Google Shape;86;p11">
            <a:extLst>
              <a:ext uri="{FF2B5EF4-FFF2-40B4-BE49-F238E27FC236}">
                <a16:creationId xmlns:a16="http://schemas.microsoft.com/office/drawing/2014/main" id="{4A7BB94E-DEF9-3653-FBE3-92722218A136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5;p12">
            <a:extLst>
              <a:ext uri="{FF2B5EF4-FFF2-40B4-BE49-F238E27FC236}">
                <a16:creationId xmlns:a16="http://schemas.microsoft.com/office/drawing/2014/main" id="{5AEC0065-C53E-B756-1035-841AFDC10F61}"/>
              </a:ext>
            </a:extLst>
          </p:cNvPr>
          <p:cNvSpPr txBox="1">
            <a:spLocks noGrp="1"/>
          </p:cNvSpPr>
          <p:nvPr/>
        </p:nvSpPr>
        <p:spPr>
          <a:xfrm>
            <a:off x="677775" y="1557900"/>
            <a:ext cx="10257322" cy="40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методику проведення експертизи основних фінансово – господарських 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 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SzPts val="2800"/>
              <a:buNone/>
            </a:pP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  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операцій з різних галузях економіки.</a:t>
            </a:r>
            <a:endParaRPr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  <a:endParaRPr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 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планувати судово-бухгалтерську експертизу;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 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проводити експертні дослідження первинних документів та облікових 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SzPts val="2800"/>
              <a:buNone/>
            </a:pP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  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регістрів;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 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скласти експертний висновок за наслідками проведеної судово-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SzPts val="2800"/>
              <a:buNone/>
            </a:pP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 </a:t>
            </a:r>
            <a:r>
              <a:rPr lang="en-US" sz="240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uk-UA" sz="240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бухгалтерської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експертизи.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</p:spTree>
    <p:extLst>
      <p:ext uri="{BB962C8B-B14F-4D97-AF65-F5344CB8AC3E}">
        <p14:creationId xmlns:p14="http://schemas.microsoft.com/office/powerpoint/2010/main" val="231389059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ТАЙМ-МЕНЕДЖМЕНТ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68124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just">
              <a:spcBef>
                <a:spcPts val="0"/>
              </a:spcBef>
              <a:buSzPts val="2800"/>
              <a:buNone/>
            </a:pPr>
            <a:r>
              <a:rPr lang="uk-UA" sz="2100" b="1" dirty="0">
                <a:solidFill>
                  <a:srgbClr val="003480"/>
                </a:solidFill>
                <a:latin typeface="Arsenal" panose="02010504060200020004" pitchFamily="2" charset="0"/>
                <a:ea typeface="Arsenal"/>
                <a:cs typeface="Arsenal"/>
                <a:sym typeface="Arsenal"/>
              </a:rPr>
              <a:t>Метою курсу є</a:t>
            </a:r>
            <a:r>
              <a:rPr lang="en-US" sz="2100" b="1" dirty="0">
                <a:solidFill>
                  <a:srgbClr val="003480"/>
                </a:solidFill>
                <a:latin typeface="Arsenal" panose="02010504060200020004" pitchFamily="2" charset="0"/>
                <a:ea typeface="Arsenal"/>
                <a:cs typeface="Arsenal"/>
                <a:sym typeface="Arsenal"/>
              </a:rPr>
              <a:t> </a:t>
            </a:r>
            <a:r>
              <a:rPr lang="uk-UA" sz="2100" dirty="0">
                <a:solidFill>
                  <a:srgbClr val="003480"/>
                </a:solidFill>
                <a:latin typeface="Arsenal" panose="02010504060200020004" pitchFamily="2" charset="0"/>
                <a:ea typeface="Arsenal"/>
                <a:cs typeface="Arsenal"/>
                <a:sym typeface="Arsenal"/>
              </a:rPr>
              <a:t> </a:t>
            </a:r>
            <a:r>
              <a:rPr lang="uk-UA" sz="2100" dirty="0">
                <a:solidFill>
                  <a:srgbClr val="003480"/>
                </a:solidFill>
                <a:latin typeface="Arsenal" panose="02010504060200020004" pitchFamily="2" charset="0"/>
                <a:ea typeface="Arsenal"/>
                <a:sym typeface="Arsenal"/>
              </a:rPr>
              <a:t>формування професійних </a:t>
            </a:r>
            <a:r>
              <a:rPr lang="uk-UA" sz="2100" dirty="0" err="1">
                <a:solidFill>
                  <a:srgbClr val="003480"/>
                </a:solidFill>
                <a:latin typeface="Arsenal" panose="02010504060200020004" pitchFamily="2" charset="0"/>
                <a:ea typeface="Arsenal"/>
                <a:sym typeface="Arsenal"/>
              </a:rPr>
              <a:t>компетентностей</a:t>
            </a:r>
            <a:r>
              <a:rPr lang="uk-UA" sz="2100" dirty="0">
                <a:solidFill>
                  <a:srgbClr val="003480"/>
                </a:solidFill>
                <a:latin typeface="Arsenal" panose="02010504060200020004" pitchFamily="2" charset="0"/>
                <a:ea typeface="Arsenal"/>
                <a:sym typeface="Arsenal"/>
              </a:rPr>
              <a:t> щодо </a:t>
            </a:r>
            <a:r>
              <a:rPr lang="ru-RU" sz="21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базових</a:t>
            </a:r>
            <a:r>
              <a:rPr lang="ru-RU" sz="21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1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знань</a:t>
            </a:r>
            <a:r>
              <a:rPr lang="ru-RU" sz="21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у </a:t>
            </a:r>
            <a:r>
              <a:rPr lang="ru-RU" sz="21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сфері</a:t>
            </a:r>
            <a:r>
              <a:rPr lang="ru-RU" sz="21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1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організаціі</a:t>
            </a:r>
            <a:r>
              <a:rPr lang="ru-RU" sz="21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̈ часу та </a:t>
            </a:r>
            <a:r>
              <a:rPr lang="ru-RU" sz="21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підвищення</a:t>
            </a:r>
            <a:r>
              <a:rPr lang="ru-RU" sz="21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1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власноі</a:t>
            </a:r>
            <a:r>
              <a:rPr lang="ru-RU" sz="21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̈ </a:t>
            </a:r>
            <a:r>
              <a:rPr lang="ru-RU" sz="21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ефективності</a:t>
            </a:r>
            <a:r>
              <a:rPr lang="ru-RU" sz="21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.  </a:t>
            </a:r>
          </a:p>
          <a:p>
            <a:pPr marL="0" indent="0" algn="just">
              <a:spcBef>
                <a:spcPts val="0"/>
              </a:spcBef>
              <a:buSzPts val="2800"/>
              <a:buNone/>
            </a:pPr>
            <a:endParaRPr lang="ru-RU" sz="2100" dirty="0">
              <a:solidFill>
                <a:srgbClr val="003480"/>
              </a:solidFill>
              <a:effectLst/>
              <a:latin typeface="Arsenal" panose="02010504060200020004" pitchFamily="2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200" dirty="0">
              <a:solidFill>
                <a:schemeClr val="accent1">
                  <a:lumMod val="75000"/>
                </a:schemeClr>
              </a:solidFill>
              <a:latin typeface="Arsenal" panose="02010504060200020004" pitchFamily="2" charset="0"/>
              <a:ea typeface="Arsenal"/>
            </a:endParaRPr>
          </a:p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        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3" name="Google Shape;85;p11">
            <a:extLst>
              <a:ext uri="{FF2B5EF4-FFF2-40B4-BE49-F238E27FC236}">
                <a16:creationId xmlns:a16="http://schemas.microsoft.com/office/drawing/2014/main" id="{0F74D459-6F30-B25E-7768-51A6C5D6BB99}"/>
              </a:ext>
            </a:extLst>
          </p:cNvPr>
          <p:cNvSpPr txBox="1"/>
          <p:nvPr/>
        </p:nvSpPr>
        <p:spPr>
          <a:xfrm>
            <a:off x="188495" y="4830471"/>
            <a:ext cx="2421600" cy="12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uk-UA" b="1" i="0" u="none" strike="noStrike" cap="none" dirty="0" err="1">
                <a:solidFill>
                  <a:srgbClr val="003480"/>
                </a:solidFill>
                <a:latin typeface="Arsenal"/>
                <a:ea typeface="Arsenal"/>
                <a:sym typeface="Arsenal"/>
              </a:rPr>
              <a:t>Горбашевська</a:t>
            </a:r>
            <a:r>
              <a:rPr lang="uk-UA" b="1" i="0" u="none" strike="noStrike" cap="none" dirty="0">
                <a:solidFill>
                  <a:srgbClr val="003480"/>
                </a:solidFill>
                <a:latin typeface="Arsenal"/>
                <a:ea typeface="Arsenal"/>
                <a:sym typeface="Arsenal"/>
              </a:rPr>
              <a:t> М.О.,</a:t>
            </a:r>
            <a:endParaRPr lang="ru-RU" b="1" dirty="0">
              <a:latin typeface="Arsenal"/>
            </a:endParaRPr>
          </a:p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0" i="0" u="none" strike="noStrike" cap="none" dirty="0" err="1">
                <a:solidFill>
                  <a:srgbClr val="003480"/>
                </a:solidFill>
                <a:latin typeface="Arsenal"/>
                <a:ea typeface="Arsenal"/>
                <a:cs typeface="Times New Roman"/>
                <a:sym typeface="Arsenal"/>
              </a:rPr>
              <a:t>к.е.н</a:t>
            </a: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Times New Roman"/>
                <a:sym typeface="Arsenal"/>
              </a:rPr>
              <a:t>., доцент кафедри менеджменту та фінансів</a:t>
            </a:r>
            <a:endParaRPr dirty="0"/>
          </a:p>
        </p:txBody>
      </p:sp>
      <p:sp>
        <p:nvSpPr>
          <p:cNvPr id="7" name="Google Shape;137;p7">
            <a:extLst>
              <a:ext uri="{FF2B5EF4-FFF2-40B4-BE49-F238E27FC236}">
                <a16:creationId xmlns:a16="http://schemas.microsoft.com/office/drawing/2014/main" id="{81410290-AEED-4E82-7E39-30E7FAB7796F}"/>
              </a:ext>
            </a:extLst>
          </p:cNvPr>
          <p:cNvSpPr txBox="1">
            <a:spLocks/>
          </p:cNvSpPr>
          <p:nvPr/>
        </p:nvSpPr>
        <p:spPr>
          <a:xfrm>
            <a:off x="2612890" y="2599615"/>
            <a:ext cx="8726607" cy="343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1</a:t>
            </a:r>
            <a:r>
              <a:rPr lang="uk-UA" sz="1900" dirty="0">
                <a:solidFill>
                  <a:srgbClr val="003480"/>
                </a:solidFill>
                <a:latin typeface="Arsenal" panose="02010504060200020004" pitchFamily="2" charset="0"/>
                <a:ea typeface="Arsenal"/>
                <a:cs typeface="Segoe UI"/>
              </a:rPr>
              <a:t>.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Методологічні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підходи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та </a:t>
            </a:r>
            <a:r>
              <a:rPr lang="ru-RU" sz="1900" dirty="0" err="1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прийоми</a:t>
            </a:r>
            <a:r>
              <a:rPr lang="ru-RU" sz="1900" dirty="0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до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вивчення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тайм-менеджменту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. </a:t>
            </a:r>
            <a:endParaRPr lang="en-US" sz="1900" dirty="0">
              <a:solidFill>
                <a:srgbClr val="003480"/>
              </a:solidFill>
              <a:latin typeface="Arsenal" panose="02010504060200020004" pitchFamily="2" charset="0"/>
              <a:ea typeface="Arsenal"/>
              <a:cs typeface="Segoe UI"/>
            </a:endParaRPr>
          </a:p>
          <a:p>
            <a:pPr marL="179705" indent="0">
              <a:spcBef>
                <a:spcPts val="0"/>
              </a:spcBef>
              <a:buNone/>
            </a:pPr>
            <a:r>
              <a:rPr lang="uk-UA" sz="1900" dirty="0">
                <a:solidFill>
                  <a:srgbClr val="003480"/>
                </a:solidFill>
                <a:latin typeface="Arsenal" panose="02010504060200020004" pitchFamily="2" charset="0"/>
                <a:ea typeface="Arsenal"/>
                <a:cs typeface="Segoe UI"/>
              </a:rPr>
              <a:t>2. </a:t>
            </a:r>
            <a:r>
              <a:rPr lang="ru-RU" sz="1900" dirty="0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Тайм-менеджмент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, як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технологія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організаці</a:t>
            </a:r>
            <a:r>
              <a:rPr lang="uk-UA" sz="1900" dirty="0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ї </a:t>
            </a:r>
            <a:r>
              <a:rPr lang="ru-RU" sz="1900" dirty="0" err="1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управлінської</a:t>
            </a:r>
            <a:r>
              <a:rPr lang="ru-RU" sz="1900" dirty="0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діяльності</a:t>
            </a:r>
            <a:r>
              <a:rPr lang="ru-RU" sz="1900" dirty="0">
                <a:solidFill>
                  <a:srgbClr val="003480"/>
                </a:solidFill>
                <a:latin typeface="Arsenal" panose="02010504060200020004" pitchFamily="2" charset="0"/>
              </a:rPr>
              <a:t>.</a:t>
            </a:r>
          </a:p>
          <a:p>
            <a:pPr marL="179705" indent="0">
              <a:spcBef>
                <a:spcPts val="0"/>
              </a:spcBef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Segoe UI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знати: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Segoe UI"/>
            </a:endParaRPr>
          </a:p>
          <a:p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дієві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інструменти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мотивування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персоналу </a:t>
            </a:r>
            <a:r>
              <a:rPr lang="ru-RU" sz="2200" dirty="0" err="1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організації</a:t>
            </a:r>
            <a:r>
              <a:rPr lang="ru-RU" sz="2200" dirty="0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. 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/>
            </a:r>
            <a:b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</a:br>
            <a:endParaRPr lang="ru-RU" sz="2200" dirty="0">
              <a:solidFill>
                <a:srgbClr val="003480"/>
              </a:solidFill>
              <a:effectLst/>
              <a:latin typeface="Arsenal" panose="02010504060200020004" pitchFamily="2" charset="0"/>
            </a:endParaRPr>
          </a:p>
          <a:p>
            <a:pPr marL="179705" indent="0">
              <a:spcBef>
                <a:spcPts val="0"/>
              </a:spcBef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Segoe UI"/>
            </a:endParaRPr>
          </a:p>
        </p:txBody>
      </p:sp>
      <p:sp>
        <p:nvSpPr>
          <p:cNvPr id="11" name="Google Shape;86;p11">
            <a:extLst>
              <a:ext uri="{FF2B5EF4-FFF2-40B4-BE49-F238E27FC236}">
                <a16:creationId xmlns:a16="http://schemas.microsoft.com/office/drawing/2014/main" id="{42098C53-2595-5B77-E992-89FAA3E23287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A95A78-1F26-219E-EAE3-4FCFCFC41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8" y="259961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10902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        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4D29F1D9-C268-E350-7F23-037110664D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ТАЙМ-МЕНЕДЖМЕНТ</a:t>
            </a:r>
            <a:endParaRPr lang="uk-UA" dirty="0">
              <a:latin typeface="Mariupol Strong"/>
              <a:ea typeface="Arial"/>
              <a:cs typeface="Arial"/>
            </a:endParaRPr>
          </a:p>
        </p:txBody>
      </p:sp>
      <p:sp>
        <p:nvSpPr>
          <p:cNvPr id="7" name="Google Shape;86;p11">
            <a:extLst>
              <a:ext uri="{FF2B5EF4-FFF2-40B4-BE49-F238E27FC236}">
                <a16:creationId xmlns:a16="http://schemas.microsoft.com/office/drawing/2014/main" id="{42098C53-2595-5B77-E992-89FAA3E23287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5;p12">
            <a:extLst>
              <a:ext uri="{FF2B5EF4-FFF2-40B4-BE49-F238E27FC236}">
                <a16:creationId xmlns:a16="http://schemas.microsoft.com/office/drawing/2014/main" id="{4F39D0C5-A8FE-0127-6C3A-67DBEE0E8BE7}"/>
              </a:ext>
            </a:extLst>
          </p:cNvPr>
          <p:cNvSpPr txBox="1">
            <a:spLocks noGrp="1"/>
          </p:cNvSpPr>
          <p:nvPr/>
        </p:nvSpPr>
        <p:spPr>
          <a:xfrm>
            <a:off x="677775" y="1557900"/>
            <a:ext cx="10674264" cy="4451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endParaRPr lang="ru-RU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  <a:endParaRPr lang="uk-UA" sz="2400" dirty="0">
              <a:solidFill>
                <a:srgbClr val="000000"/>
              </a:solidFill>
              <a:latin typeface="Arsenal"/>
              <a:ea typeface="Arsenal"/>
            </a:endParaRPr>
          </a:p>
          <a:p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демонструвати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навички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взаємодіі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̈,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лідерства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,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командноі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̈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роботи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; </a:t>
            </a:r>
          </a:p>
          <a:p>
            <a:r>
              <a:rPr lang="ru-RU" sz="2200" dirty="0" err="1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приймати</a:t>
            </a:r>
            <a:r>
              <a:rPr lang="ru-RU" sz="2200" dirty="0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обґрунтовані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рішення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у </a:t>
            </a:r>
            <a:r>
              <a:rPr lang="ru-RU" sz="2200" dirty="0" err="1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суспільнійта</a:t>
            </a:r>
            <a:r>
              <a:rPr lang="ru-RU" sz="2200" dirty="0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професійній</a:t>
            </a:r>
            <a:r>
              <a:rPr lang="ru-RU" sz="2200" dirty="0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діяльності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;</a:t>
            </a:r>
          </a:p>
          <a:p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демонструвати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навички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самостійної</a:t>
            </a:r>
            <a:r>
              <a:rPr lang="ru-RU" sz="2200" dirty="0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 smtClean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роботи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,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гнучкого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мислення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,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відкритості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до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нових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знань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, бути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критичним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і </a:t>
            </a:r>
            <a:r>
              <a:rPr lang="ru-RU" sz="22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самокритичним</a:t>
            </a:r>
            <a:r>
              <a:rPr lang="ru-RU" sz="22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. </a:t>
            </a:r>
          </a:p>
          <a:p>
            <a:pPr marL="179705" indent="0">
              <a:buNone/>
            </a:pPr>
            <a:endParaRPr lang="uk-UA" sz="2400" dirty="0">
              <a:solidFill>
                <a:srgbClr val="003480"/>
              </a:solidFill>
              <a:latin typeface="Arsen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523969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        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4A4BA24F-9EA7-6980-32C7-81827D47B8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9712" y="94635"/>
            <a:ext cx="9509567" cy="129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3480"/>
              </a:buClr>
              <a:buSzPts val="4400"/>
            </a:pPr>
            <a: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Управління конфліктами</a:t>
            </a:r>
            <a:endParaRPr lang="uk-UA" sz="1800" b="1" dirty="0">
              <a:latin typeface="Mariupol Strong"/>
              <a:ea typeface="Arial"/>
              <a:cs typeface="Arial"/>
            </a:endParaRPr>
          </a:p>
        </p:txBody>
      </p:sp>
      <p:sp>
        <p:nvSpPr>
          <p:cNvPr id="7" name="Google Shape;83;p11">
            <a:extLst>
              <a:ext uri="{FF2B5EF4-FFF2-40B4-BE49-F238E27FC236}">
                <a16:creationId xmlns:a16="http://schemas.microsoft.com/office/drawing/2014/main" id="{A4583DCE-36EC-399A-982E-543ECE4A26C5}"/>
              </a:ext>
            </a:extLst>
          </p:cNvPr>
          <p:cNvSpPr txBox="1"/>
          <p:nvPr/>
        </p:nvSpPr>
        <p:spPr>
          <a:xfrm>
            <a:off x="2584136" y="2884527"/>
            <a:ext cx="8597211" cy="236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uk-UA" sz="2400" b="1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3000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uk-UA" sz="3000" b="1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3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Загальна теорія конфлікту.</a:t>
            </a: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3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Управління корпоративними конфліктами.</a:t>
            </a: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1" name="Google Shape;85;p11">
            <a:extLst>
              <a:ext uri="{FF2B5EF4-FFF2-40B4-BE49-F238E27FC236}">
                <a16:creationId xmlns:a16="http://schemas.microsoft.com/office/drawing/2014/main" id="{F1CF6740-048D-B2C9-9DDA-1EAC85DFD926}"/>
              </a:ext>
            </a:extLst>
          </p:cNvPr>
          <p:cNvSpPr txBox="1"/>
          <p:nvPr/>
        </p:nvSpPr>
        <p:spPr>
          <a:xfrm>
            <a:off x="189876" y="5201224"/>
            <a:ext cx="2421600" cy="12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Мацука В.М.</a:t>
            </a: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</a:t>
            </a:r>
            <a:endParaRPr lang="uk-UA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менеджменту та фінансів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" name="Google Shape;89;p11">
            <a:extLst>
              <a:ext uri="{FF2B5EF4-FFF2-40B4-BE49-F238E27FC236}">
                <a16:creationId xmlns:a16="http://schemas.microsoft.com/office/drawing/2014/main" id="{7A82CD29-F3BF-3A64-21E7-00C63A9BB278}"/>
              </a:ext>
            </a:extLst>
          </p:cNvPr>
          <p:cNvSpPr txBox="1">
            <a:spLocks noGrp="1"/>
          </p:cNvSpPr>
          <p:nvPr/>
        </p:nvSpPr>
        <p:spPr>
          <a:xfrm>
            <a:off x="744247" y="1242657"/>
            <a:ext cx="9868200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3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 </a:t>
            </a:r>
            <a:r>
              <a:rPr lang="uk-UA" sz="3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вивчення студентами теоретичних основ конфліктології та оволодіння практичними навичками управління корпоративними конфліктами.</a:t>
            </a:r>
            <a:endParaRPr lang="uk-UA" sz="30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  <p:sp>
        <p:nvSpPr>
          <p:cNvPr id="26" name="Google Shape;86;p11">
            <a:extLst>
              <a:ext uri="{FF2B5EF4-FFF2-40B4-BE49-F238E27FC236}">
                <a16:creationId xmlns:a16="http://schemas.microsoft.com/office/drawing/2014/main" id="{31FAA51A-E209-728A-5076-026566DFA1D2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0B8A69-61B6-2B50-61C6-43299CACAD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0" y="2990250"/>
            <a:ext cx="2148840" cy="215265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283557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        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26E1314B-FB46-C7F3-AD6E-000A7CF2BD41}"/>
              </a:ext>
            </a:extLst>
          </p:cNvPr>
          <p:cNvSpPr txBox="1">
            <a:spLocks/>
          </p:cNvSpPr>
          <p:nvPr/>
        </p:nvSpPr>
        <p:spPr>
          <a:xfrm>
            <a:off x="544867" y="209397"/>
            <a:ext cx="9509567" cy="129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3480"/>
              </a:buClr>
              <a:buSzPts val="4400"/>
            </a:pPr>
            <a: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Управління конфліктами</a:t>
            </a:r>
          </a:p>
        </p:txBody>
      </p:sp>
      <p:sp>
        <p:nvSpPr>
          <p:cNvPr id="7" name="Google Shape;86;p11">
            <a:extLst>
              <a:ext uri="{FF2B5EF4-FFF2-40B4-BE49-F238E27FC236}">
                <a16:creationId xmlns:a16="http://schemas.microsoft.com/office/drawing/2014/main" id="{31FAA51A-E209-728A-5076-026566DFA1D2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5;p12">
            <a:extLst>
              <a:ext uri="{FF2B5EF4-FFF2-40B4-BE49-F238E27FC236}">
                <a16:creationId xmlns:a16="http://schemas.microsoft.com/office/drawing/2014/main" id="{E4F16D47-0DDF-4E7B-E768-4825D6F66543}"/>
              </a:ext>
            </a:extLst>
          </p:cNvPr>
          <p:cNvSpPr txBox="1">
            <a:spLocks noGrp="1"/>
          </p:cNvSpPr>
          <p:nvPr/>
        </p:nvSpPr>
        <p:spPr>
          <a:xfrm>
            <a:off x="526379" y="1273939"/>
            <a:ext cx="10821071" cy="447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1797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 закономірності розвитку конфлікту;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 природу конфлікту та наслідки рішень, що приймає менеджмент підприємства. 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 застосовувати методи ефективного управління корпоративними конфліктами; методики аналізу конфліктів; захисні механізми протидії корпоративним захопленням та попередження корпоративних конфліктів.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</p:spTree>
    <p:extLst>
      <p:ext uri="{BB962C8B-B14F-4D97-AF65-F5344CB8AC3E}">
        <p14:creationId xmlns:p14="http://schemas.microsoft.com/office/powerpoint/2010/main" val="192725708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5-6        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150\5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4A4BA24F-9EA7-6980-32C7-81827D47B8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9712" y="94635"/>
            <a:ext cx="9509567" cy="129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3480"/>
              </a:buClr>
              <a:buSzPts val="4400"/>
            </a:pPr>
            <a: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Фінанси страхових організацій</a:t>
            </a:r>
            <a:endParaRPr lang="uk-UA" sz="1800" b="1" dirty="0">
              <a:latin typeface="Mariupol Strong"/>
              <a:ea typeface="Arial"/>
              <a:cs typeface="Arial"/>
            </a:endParaRPr>
          </a:p>
        </p:txBody>
      </p:sp>
      <p:sp>
        <p:nvSpPr>
          <p:cNvPr id="7" name="Google Shape;83;p11">
            <a:extLst>
              <a:ext uri="{FF2B5EF4-FFF2-40B4-BE49-F238E27FC236}">
                <a16:creationId xmlns:a16="http://schemas.microsoft.com/office/drawing/2014/main" id="{A4583DCE-36EC-399A-982E-543ECE4A26C5}"/>
              </a:ext>
            </a:extLst>
          </p:cNvPr>
          <p:cNvSpPr txBox="1"/>
          <p:nvPr/>
        </p:nvSpPr>
        <p:spPr>
          <a:xfrm>
            <a:off x="2584136" y="2884527"/>
            <a:ext cx="8597211" cy="236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uk-UA" sz="2400" b="1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3000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uk-UA" sz="3000" b="1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3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Загальна теорія фінансів страхових організацій.</a:t>
            </a: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3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2.Фінансові результати діяльності страхових організацій.</a:t>
            </a: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1" name="Google Shape;85;p11">
            <a:extLst>
              <a:ext uri="{FF2B5EF4-FFF2-40B4-BE49-F238E27FC236}">
                <a16:creationId xmlns:a16="http://schemas.microsoft.com/office/drawing/2014/main" id="{F1CF6740-048D-B2C9-9DDA-1EAC85DFD926}"/>
              </a:ext>
            </a:extLst>
          </p:cNvPr>
          <p:cNvSpPr txBox="1"/>
          <p:nvPr/>
        </p:nvSpPr>
        <p:spPr>
          <a:xfrm>
            <a:off x="189876" y="5201224"/>
            <a:ext cx="2421600" cy="12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Коверз</a:t>
            </a:r>
            <a:r>
              <a:rPr lang="uk-UA" b="1" i="0" u="none" strike="noStrike" cap="none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</a:t>
            </a:r>
            <a:r>
              <a:rPr lang="uk-UA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В.С.</a:t>
            </a: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</a:t>
            </a:r>
            <a:endParaRPr lang="uk-UA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менеджменту та фінансів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" name="Google Shape;89;p11">
            <a:extLst>
              <a:ext uri="{FF2B5EF4-FFF2-40B4-BE49-F238E27FC236}">
                <a16:creationId xmlns:a16="http://schemas.microsoft.com/office/drawing/2014/main" id="{7A82CD29-F3BF-3A64-21E7-00C63A9BB278}"/>
              </a:ext>
            </a:extLst>
          </p:cNvPr>
          <p:cNvSpPr txBox="1">
            <a:spLocks noGrp="1"/>
          </p:cNvSpPr>
          <p:nvPr/>
        </p:nvSpPr>
        <p:spPr>
          <a:xfrm>
            <a:off x="821277" y="1339198"/>
            <a:ext cx="9868200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3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 </a:t>
            </a:r>
            <a:r>
              <a:rPr lang="uk-UA" sz="3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вивчення здобувачами вищої освіти теоретичних основ та набуття практичних навичок організації фінансів страхових організацій.</a:t>
            </a:r>
            <a:endParaRPr lang="uk-UA" sz="30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  <p:sp>
        <p:nvSpPr>
          <p:cNvPr id="26" name="Google Shape;86;p11">
            <a:extLst>
              <a:ext uri="{FF2B5EF4-FFF2-40B4-BE49-F238E27FC236}">
                <a16:creationId xmlns:a16="http://schemas.microsoft.com/office/drawing/2014/main" id="{31FAA51A-E209-728A-5076-026566DFA1D2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0B8A69-61B6-2B50-61C6-43299CACA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876" y="2884527"/>
            <a:ext cx="1735177" cy="2316696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06376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5-6        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150\5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26E1314B-FB46-C7F3-AD6E-000A7CF2BD41}"/>
              </a:ext>
            </a:extLst>
          </p:cNvPr>
          <p:cNvSpPr txBox="1">
            <a:spLocks/>
          </p:cNvSpPr>
          <p:nvPr/>
        </p:nvSpPr>
        <p:spPr>
          <a:xfrm>
            <a:off x="544867" y="209397"/>
            <a:ext cx="9509567" cy="129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3480"/>
              </a:buClr>
              <a:buSzPts val="4400"/>
            </a:pPr>
            <a: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Фінанси страхових організацій</a:t>
            </a:r>
          </a:p>
        </p:txBody>
      </p:sp>
      <p:sp>
        <p:nvSpPr>
          <p:cNvPr id="7" name="Google Shape;86;p11">
            <a:extLst>
              <a:ext uri="{FF2B5EF4-FFF2-40B4-BE49-F238E27FC236}">
                <a16:creationId xmlns:a16="http://schemas.microsoft.com/office/drawing/2014/main" id="{31FAA51A-E209-728A-5076-026566DFA1D2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5;p12">
            <a:extLst>
              <a:ext uri="{FF2B5EF4-FFF2-40B4-BE49-F238E27FC236}">
                <a16:creationId xmlns:a16="http://schemas.microsoft.com/office/drawing/2014/main" id="{E4F16D47-0DDF-4E7B-E768-4825D6F66543}"/>
              </a:ext>
            </a:extLst>
          </p:cNvPr>
          <p:cNvSpPr txBox="1">
            <a:spLocks noGrp="1"/>
          </p:cNvSpPr>
          <p:nvPr/>
        </p:nvSpPr>
        <p:spPr>
          <a:xfrm>
            <a:off x="526379" y="1273939"/>
            <a:ext cx="10821071" cy="447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1797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 особливості організації фінансів страхових компаній;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 </a:t>
            </a:r>
            <a:r>
              <a:rPr lang="uk-UA" sz="2400" dirty="0">
                <a:solidFill>
                  <a:schemeClr val="bg2"/>
                </a:solidFill>
                <a:latin typeface="Arsenal" panose="020B0604020202020204" charset="-52"/>
              </a:rPr>
              <a:t>склад, порядок формування та розміщення страхових резервів;</a:t>
            </a:r>
            <a:endParaRPr lang="uk-UA" sz="2400" dirty="0">
              <a:solidFill>
                <a:schemeClr val="bg2"/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 природу прибутку страхової організації. 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•оцінити фінансову надійність страхової компанії; 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 розрахувати основні показники фінансової діяльності страхової організації; 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•розраховувати страхові тарифі з ризикових видів страхування.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</p:spTree>
    <p:extLst>
      <p:ext uri="{BB962C8B-B14F-4D97-AF65-F5344CB8AC3E}">
        <p14:creationId xmlns:p14="http://schemas.microsoft.com/office/powerpoint/2010/main" val="333839122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385763" y="155717"/>
            <a:ext cx="10795584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dirty="0" err="1">
                <a:solidFill>
                  <a:srgbClr val="003480"/>
                </a:solidFill>
                <a:latin typeface="Mariupol Strong" panose="020B0604020202020204" pitchFamily="50" charset="0"/>
              </a:rPr>
              <a:t>Системи</a:t>
            </a:r>
            <a:r>
              <a:rPr lang="ru-RU" dirty="0">
                <a:solidFill>
                  <a:srgbClr val="003480"/>
                </a:solidFill>
                <a:latin typeface="Mariupol Strong" panose="020B0604020202020204" pitchFamily="50" charset="0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B0604020202020204" pitchFamily="50" charset="0"/>
              </a:rPr>
              <a:t>технологій</a:t>
            </a:r>
            <a:endParaRPr dirty="0">
              <a:solidFill>
                <a:srgbClr val="003480"/>
              </a:solidFill>
              <a:latin typeface="Mariupol Strong" panose="020B06040202020202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526067" y="1274078"/>
            <a:ext cx="10795584" cy="1098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</a:t>
            </a:r>
            <a:r>
              <a:rPr lang="uk-UA" sz="16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є</a:t>
            </a:r>
            <a:r>
              <a:rPr lang="uk-UA" sz="1600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формування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у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студентів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технологічного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мислення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,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усвідомлення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залежності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направлення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та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темпів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економічного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росту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від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тенденцій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та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якості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технологічного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комплексу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країни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,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надання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теоретичних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знань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з основ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побудови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виробничих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і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технологічних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процесів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та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їх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класифікації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,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техніко-економічних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показників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,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раціональної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організації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виробничих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процесів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для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можливості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використання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отриманих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знань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при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техніко-економічному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обгрунтуванню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управлінських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рішень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.</a:t>
            </a:r>
            <a:endParaRPr sz="1600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671809" y="2651881"/>
            <a:ext cx="8597211" cy="2591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Змістовні модулі:</a:t>
            </a:r>
            <a:endParaRPr lang="en-US" sz="1600" b="1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Системи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технологій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технологічних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укладів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: генезис та напрямки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сучасного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розвитку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 </a:t>
            </a:r>
            <a:endParaRPr lang="en-US" sz="1600" dirty="0">
              <a:solidFill>
                <a:srgbClr val="003480"/>
              </a:solidFill>
              <a:latin typeface="Arsenal" panose="02010504060200020004" pitchFamily="50" charset="0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2.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Сучасні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прогресивні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технології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виробництва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основних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галузях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економіки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 </a:t>
            </a:r>
            <a:endParaRPr lang="en-US" sz="1600" dirty="0">
              <a:solidFill>
                <a:srgbClr val="003480"/>
              </a:solidFill>
              <a:latin typeface="Arsenal" panose="02010504060200020004" pitchFamily="50" charset="0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3.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Технологічний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розвиток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конкурентоспроможність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підприємства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 </a:t>
            </a:r>
            <a:endParaRPr lang="en-US" sz="1600" dirty="0">
              <a:solidFill>
                <a:srgbClr val="003480"/>
              </a:solidFill>
              <a:latin typeface="Arsenal" panose="02010504060200020004" pitchFamily="50" charset="0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4.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Стандартизація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метрологія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якість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продукції</a:t>
            </a:r>
            <a:r>
              <a:rPr lang="ru-RU" sz="1600" dirty="0" smtClean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endParaRPr lang="uk-UA" sz="1600" b="1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16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1600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16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знати:</a:t>
            </a:r>
            <a:endParaRPr lang="en-US" sz="1600" b="1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1600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-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основні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поняття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техніки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технології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принципи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процеси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технології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організації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роботи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суб’єкта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бізнесу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окремих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його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підсистем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(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адміністративно-управлінська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соціально-психологічна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економічна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техніко-технологічна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).</a:t>
            </a:r>
            <a:endParaRPr lang="uk-UA" sz="1600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600" b="1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600" b="1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I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ІІ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738964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Балабаниць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Анжеліка Володимирівна,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доктор </a:t>
            </a:r>
            <a:r>
              <a:rPr lang="ru-RU" sz="14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економічних</a:t>
            </a: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наук, </a:t>
            </a:r>
            <a:r>
              <a:rPr lang="ru-RU" sz="14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професор</a:t>
            </a: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, </a:t>
            </a:r>
            <a:r>
              <a:rPr lang="ru-RU" sz="14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завідувач</a:t>
            </a: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4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кафедри</a:t>
            </a: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маркетингу та туризму</a:t>
            </a:r>
            <a:endParaRPr lang="uk-UA" sz="1400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маркетингу та туризму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ED2E95C-3E46-29FA-C6B6-ED546885F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5" y="2468612"/>
            <a:ext cx="2198685" cy="219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70687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dirty="0" err="1">
                <a:solidFill>
                  <a:srgbClr val="003480"/>
                </a:solidFill>
                <a:latin typeface="Mariupol Strong" panose="020B0604020202020204" pitchFamily="50" charset="0"/>
                <a:ea typeface="Arial"/>
                <a:cs typeface="Arial"/>
                <a:sym typeface="Arial"/>
              </a:rPr>
              <a:t>Стратегічне</a:t>
            </a:r>
            <a:r>
              <a:rPr lang="ru-RU" dirty="0">
                <a:solidFill>
                  <a:srgbClr val="003480"/>
                </a:solidFill>
                <a:latin typeface="Mariupol Strong" panose="020B0604020202020204" pitchFamily="50" charset="0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B0604020202020204" pitchFamily="50" charset="0"/>
                <a:ea typeface="Arial"/>
                <a:cs typeface="Arial"/>
                <a:sym typeface="Arial"/>
              </a:rPr>
              <a:t>управління</a:t>
            </a:r>
            <a:endParaRPr dirty="0">
              <a:solidFill>
                <a:srgbClr val="003480"/>
              </a:solidFill>
              <a:latin typeface="Mariupol Strong" panose="020B06040202020202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1338041" y="127869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16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1600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формування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у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студентів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сучасного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наукового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світогляду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та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системи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спеціальних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знань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в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області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теорії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,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методології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стратегічного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управління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,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вироблення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вмінь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та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навичок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використання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стратегічного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інструментарію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в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практиці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діяльності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підприємств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.</a:t>
            </a:r>
            <a:endParaRPr sz="1600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462673" y="2044677"/>
            <a:ext cx="8597211" cy="3415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Змістовні модулі:</a:t>
            </a:r>
            <a:endParaRPr lang="en-US" sz="1600" b="1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 panose="02010504060200020004" pitchFamily="50" charset="0"/>
              </a:rPr>
              <a:t>1.</a:t>
            </a:r>
            <a:r>
              <a:rPr lang="ru-RU" sz="1600" dirty="0" err="1">
                <a:solidFill>
                  <a:srgbClr val="003480"/>
                </a:solidFill>
                <a:effectLst/>
                <a:latin typeface="Arsenal" panose="02010504060200020004" pitchFamily="50" charset="0"/>
                <a:ea typeface="Times New Roman" panose="02020603050405020304" pitchFamily="18" charset="0"/>
              </a:rPr>
              <a:t>Теоретичні</a:t>
            </a:r>
            <a:r>
              <a:rPr lang="ru-RU" sz="1600" dirty="0">
                <a:solidFill>
                  <a:srgbClr val="003480"/>
                </a:solidFill>
                <a:effectLst/>
                <a:latin typeface="Arsenal" panose="02010504060200020004" pitchFamily="50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effectLst/>
                <a:latin typeface="Arsenal" panose="02010504060200020004" pitchFamily="50" charset="0"/>
                <a:ea typeface="Times New Roman" panose="02020603050405020304" pitchFamily="18" charset="0"/>
              </a:rPr>
              <a:t>основи</a:t>
            </a:r>
            <a:r>
              <a:rPr lang="ru-RU" sz="1600" dirty="0">
                <a:solidFill>
                  <a:srgbClr val="003480"/>
                </a:solidFill>
                <a:effectLst/>
                <a:latin typeface="Arsenal" panose="02010504060200020004" pitchFamily="50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effectLst/>
                <a:latin typeface="Arsenal" panose="02010504060200020004" pitchFamily="50" charset="0"/>
                <a:ea typeface="Times New Roman" panose="02020603050405020304" pitchFamily="18" charset="0"/>
              </a:rPr>
              <a:t>стратегічного</a:t>
            </a:r>
            <a:r>
              <a:rPr lang="ru-RU" sz="1600" dirty="0">
                <a:solidFill>
                  <a:srgbClr val="003480"/>
                </a:solidFill>
                <a:effectLst/>
                <a:latin typeface="Arsenal" panose="02010504060200020004" pitchFamily="50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effectLst/>
                <a:latin typeface="Arsenal" panose="02010504060200020004" pitchFamily="50" charset="0"/>
                <a:ea typeface="Times New Roman" panose="02020603050405020304" pitchFamily="18" charset="0"/>
              </a:rPr>
              <a:t>управління</a:t>
            </a:r>
            <a:r>
              <a:rPr lang="ru-RU" sz="1600" dirty="0">
                <a:solidFill>
                  <a:srgbClr val="003480"/>
                </a:solidFill>
                <a:effectLst/>
                <a:latin typeface="Arsenal" panose="02010504060200020004" pitchFamily="50" charset="0"/>
                <a:ea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2.Стратегічне планування </a:t>
            </a:r>
            <a:endParaRPr lang="uk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3.Реалізація стратегії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 smtClean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Результати </a:t>
            </a:r>
            <a:r>
              <a:rPr lang="uk-UA" sz="16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навчання:</a:t>
            </a:r>
            <a:r>
              <a:rPr lang="uk-UA" sz="1600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знати:</a:t>
            </a:r>
            <a:r>
              <a:rPr lang="en-US" sz="16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/>
            </a:r>
            <a:br>
              <a:rPr lang="en-US" sz="16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</a:b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-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теоретичні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основи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стратегічного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управління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;</a:t>
            </a:r>
            <a:r>
              <a:rPr lang="en-US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/>
            </a:r>
            <a:br>
              <a:rPr lang="en-US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</a:b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–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принципи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та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методи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стратегічного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планування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;</a:t>
            </a:r>
            <a:r>
              <a:rPr lang="en-US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/>
            </a:r>
            <a:br>
              <a:rPr lang="en-US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</a:b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–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сутність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стратегічного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аналізу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середовища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;</a:t>
            </a:r>
            <a:r>
              <a:rPr lang="en-US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/>
            </a:r>
            <a:br>
              <a:rPr lang="en-US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</a:b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–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особливості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розробки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та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реалізації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стратегії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;</a:t>
            </a:r>
            <a:r>
              <a:rPr lang="en-US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/>
            </a:r>
            <a:br>
              <a:rPr lang="en-US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</a:b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–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зміст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основних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функцій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та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процесів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стратегічного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управління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;</a:t>
            </a:r>
            <a:r>
              <a:rPr lang="en-US" sz="1600" dirty="0">
                <a:solidFill>
                  <a:srgbClr val="003480"/>
                </a:solidFill>
                <a:latin typeface="Arsenal" panose="02010504060200020004" pitchFamily="50" charset="0"/>
              </a:rPr>
              <a:t/>
            </a:r>
            <a:br>
              <a:rPr lang="en-US" sz="1600" dirty="0">
                <a:solidFill>
                  <a:srgbClr val="003480"/>
                </a:solidFill>
                <a:latin typeface="Arsenal" panose="02010504060200020004" pitchFamily="50" charset="0"/>
              </a:rPr>
            </a:b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-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сучасні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тенденції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і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регіональні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пріоритети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розвитку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туризму в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цілому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та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окремих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його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форм і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видів</a:t>
            </a:r>
            <a:r>
              <a:rPr lang="en-US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  <a:r>
              <a:rPr lang="en-US" sz="1600" dirty="0">
                <a:solidFill>
                  <a:srgbClr val="003480"/>
                </a:solidFill>
                <a:latin typeface="Arsenal" panose="02010504060200020004" pitchFamily="50" charset="0"/>
                <a:ea typeface="Calibri" panose="020F0502020204030204" pitchFamily="34" charset="0"/>
              </a:rPr>
              <a:t/>
            </a:r>
            <a:br>
              <a:rPr lang="en-US" sz="1600" dirty="0">
                <a:solidFill>
                  <a:srgbClr val="003480"/>
                </a:solidFill>
                <a:latin typeface="Arsenal" panose="02010504060200020004" pitchFamily="50" charset="0"/>
                <a:ea typeface="Calibri" panose="020F0502020204030204" pitchFamily="34" charset="0"/>
              </a:rPr>
            </a:br>
            <a:endParaRPr lang="uk-UA" sz="1600" b="1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VII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150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\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5</a:t>
            </a:r>
            <a:endParaRPr lang="uk-UA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Балабаниць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Анжеліка Володимирівна,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доктор </a:t>
            </a:r>
            <a:r>
              <a:rPr lang="ru-RU" sz="14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економічних</a:t>
            </a: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наук, </a:t>
            </a:r>
            <a:r>
              <a:rPr lang="ru-RU" sz="14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професор</a:t>
            </a: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, </a:t>
            </a:r>
            <a:r>
              <a:rPr lang="ru-RU" sz="14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завідувач</a:t>
            </a: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4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кафедри</a:t>
            </a: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маркетингу та туризму</a:t>
            </a:r>
            <a:endParaRPr lang="uk-UA" sz="2000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маркетингу та туризму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1AC37BA1-03FA-EA15-9455-4B52359F7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" y="2106037"/>
            <a:ext cx="2395954" cy="239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08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833834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Особливості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політики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ЄС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щодо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зеленої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економіки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та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інновацій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53185" y="1505750"/>
            <a:ext cx="10528161" cy="718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Мета курсу -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сформувати уявлення про політику країн ЄС в сфері інновацій та її вплив на зелене зростання в контексті євроінтеграції України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343115"/>
            <a:ext cx="8597211" cy="344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Зелена економіка як основа досягнення цілей сталого розвитку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Інноваційний розвиток – рушійна сила зеленої економіки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Моделі зеленого зростання країн ЄС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Політика ЄС в сфері інновацій та її вплив на зелене зростання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глобальну концепцію сталого розвитку;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принципи зеленої економіки;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види інновацій та технологій для розбудови зеленої економіки;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сучасні типи національних моделей зеленої економіки в ЄС;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 європейської зеленої угоди та її соціально-економічний вимір.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2068"/>
            <a:ext cx="2610178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Петрик І.В.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філософії в галузі соціальних та поведінкових наук, старший викладач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раціонального природокористування та охорони навколишнього середовища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7D847-CB73-531C-2EB3-2447313110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80" b="36457"/>
          <a:stretch/>
        </p:blipFill>
        <p:spPr>
          <a:xfrm>
            <a:off x="188495" y="2275004"/>
            <a:ext cx="2248368" cy="221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3679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dirty="0" err="1">
                <a:solidFill>
                  <a:srgbClr val="003480"/>
                </a:solidFill>
                <a:latin typeface="Mariupol Strong" panose="020B0604020202020204" pitchFamily="50" charset="0"/>
                <a:ea typeface="Arial"/>
                <a:cs typeface="Arial"/>
                <a:sym typeface="Arial"/>
              </a:rPr>
              <a:t>Стратегічне</a:t>
            </a:r>
            <a:r>
              <a:rPr lang="ru-RU" dirty="0">
                <a:solidFill>
                  <a:srgbClr val="003480"/>
                </a:solidFill>
                <a:latin typeface="Mariupol Strong" panose="020B0604020202020204" pitchFamily="50" charset="0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B0604020202020204" pitchFamily="50" charset="0"/>
                <a:ea typeface="Arial"/>
                <a:cs typeface="Arial"/>
                <a:sym typeface="Arial"/>
              </a:rPr>
              <a:t>управління</a:t>
            </a:r>
            <a:endParaRPr dirty="0">
              <a:solidFill>
                <a:srgbClr val="003480"/>
              </a:solidFill>
              <a:latin typeface="Mariupol Strong" panose="020B06040202020202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1379741" y="1557892"/>
            <a:ext cx="8597211" cy="3415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n-US" sz="1600" dirty="0">
                <a:solidFill>
                  <a:srgbClr val="003480"/>
                </a:solidFill>
                <a:latin typeface="Arsenal" panose="02010504060200020004" pitchFamily="50" charset="0"/>
                <a:ea typeface="Calibri" panose="020F0502020204030204" pitchFamily="34" charset="0"/>
              </a:rPr>
              <a:t/>
            </a:r>
            <a:br>
              <a:rPr lang="en-US" sz="1600" dirty="0">
                <a:solidFill>
                  <a:srgbClr val="003480"/>
                </a:solidFill>
                <a:latin typeface="Arsenal" panose="02010504060200020004" pitchFamily="50" charset="0"/>
                <a:ea typeface="Calibri" panose="020F0502020204030204" pitchFamily="34" charset="0"/>
              </a:rPr>
            </a:br>
            <a:r>
              <a:rPr lang="uk-UA" sz="1600" b="1" dirty="0">
                <a:solidFill>
                  <a:srgbClr val="003480"/>
                </a:solidFill>
                <a:latin typeface="Arsenal" panose="02010504060200020004" pitchFamily="50" charset="0"/>
                <a:ea typeface="Calibri" panose="020F0502020204030204" pitchFamily="34" charset="0"/>
                <a:cs typeface="Arsenal"/>
                <a:sym typeface="Arsenal"/>
              </a:rPr>
              <a:t>вміти: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en-US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/>
            </a:r>
            <a:br>
              <a:rPr lang="en-US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</a:b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-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аналізувати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діяльність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суб’єктів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індустрії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туризму на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всіх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рівнях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управління</a:t>
            </a:r>
            <a:r>
              <a:rPr lang="en-US" sz="1600" dirty="0">
                <a:solidFill>
                  <a:srgbClr val="003480"/>
                </a:solidFill>
                <a:latin typeface="Arsenal" panose="02010504060200020004" pitchFamily="50" charset="0"/>
              </a:rPr>
              <a:t/>
            </a:r>
            <a:br>
              <a:rPr lang="en-US" sz="1600" dirty="0">
                <a:solidFill>
                  <a:srgbClr val="003480"/>
                </a:solidFill>
                <a:latin typeface="Arsenal" panose="02010504060200020004" pitchFamily="50" charset="0"/>
              </a:rPr>
            </a:b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-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приймати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обґрунтовані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ефективні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управлінські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рішення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,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спрямовані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на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оптимізацію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діяльності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туристичної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організації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,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використання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її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ресурсного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потенціалу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та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підвищення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конкурентоспроможності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в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ринкових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умовах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.</a:t>
            </a:r>
            <a:r>
              <a:rPr lang="en-US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/>
            </a:r>
            <a:br>
              <a:rPr lang="en-US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</a:b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-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професійно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виконувати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завдання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в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невизначених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та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екстремальних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ситуаціях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.</a:t>
            </a:r>
            <a:r>
              <a:rPr lang="en-US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/>
            </a:r>
            <a:br>
              <a:rPr lang="en-US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</a:b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-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використовувати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методи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стратегічного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планування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;</a:t>
            </a:r>
            <a:r>
              <a:rPr lang="en-US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/>
            </a:r>
            <a:br>
              <a:rPr lang="en-US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</a:b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-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розробляти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та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реалізовувати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стратегії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у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професійній</a:t>
            </a:r>
            <a:r>
              <a:rPr lang="ru-RU" sz="16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6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діяльності</a:t>
            </a:r>
            <a:r>
              <a:rPr lang="en-US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  <a:endParaRPr lang="ru-RU" sz="1600" b="0" i="0" dirty="0">
              <a:solidFill>
                <a:srgbClr val="003480"/>
              </a:solidFill>
              <a:effectLst/>
              <a:latin typeface="Arsenal" panose="02010504060200020004" pitchFamily="50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endParaRPr lang="uk-UA" sz="1600" b="1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VII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150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\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5</a:t>
            </a:r>
            <a:endParaRPr lang="uk-UA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маркетингу та туризму</a:t>
            </a:r>
          </a:p>
        </p:txBody>
      </p:sp>
    </p:spTree>
    <p:extLst>
      <p:ext uri="{BB962C8B-B14F-4D97-AF65-F5344CB8AC3E}">
        <p14:creationId xmlns:p14="http://schemas.microsoft.com/office/powerpoint/2010/main" val="177314634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Логістика</a:t>
            </a:r>
            <a:endParaRPr dirty="0">
              <a:solidFill>
                <a:srgbClr val="003480"/>
              </a:solidFill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775052" y="1322443"/>
            <a:ext cx="10546599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16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Метою курсу є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отримання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студентами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знань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сучасної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концепції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логістики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також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умов,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механізмів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інструментів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її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використання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діяльності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підприємств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;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формування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у них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умінь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практичних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навичок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щодо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управління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матеріальними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пов’язаними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з ними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інформаційними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фінансовими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потоковими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процесами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58094" y="2216718"/>
            <a:ext cx="8597211" cy="36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Теоретичні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основи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логістики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2.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Логістичний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підхід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до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управління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потоковими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процесами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endParaRPr lang="uk-UA" sz="1600" b="1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1600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теоретичні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основи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управління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потоковими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процесами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практиці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господарської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діяльності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на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основі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логістичної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концепції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 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VI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Чуприна Олена Оскарівна,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доктор </a:t>
            </a:r>
            <a:r>
              <a:rPr lang="ru-RU" sz="14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економічних</a:t>
            </a: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наук, </a:t>
            </a:r>
            <a:r>
              <a:rPr lang="ru-RU" sz="14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професор</a:t>
            </a: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4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кафедри</a:t>
            </a: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маркетингу та туризму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маркетингу та туризму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D22844E-290E-5503-2C2F-A6BB1082F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4" y="2099927"/>
            <a:ext cx="2320215" cy="232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00784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Логістика</a:t>
            </a:r>
            <a:endParaRPr dirty="0">
              <a:solidFill>
                <a:srgbClr val="003480"/>
              </a:solidFill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1051541" y="1557892"/>
            <a:ext cx="8597211" cy="36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1600" b="1" dirty="0" err="1" smtClean="0">
                <a:solidFill>
                  <a:srgbClr val="003480"/>
                </a:solidFill>
                <a:latin typeface="Arsenal" panose="02010504060200020004" pitchFamily="50" charset="0"/>
              </a:rPr>
              <a:t>вміти</a:t>
            </a:r>
            <a:r>
              <a:rPr lang="ru-RU" sz="1600" b="1" dirty="0">
                <a:solidFill>
                  <a:srgbClr val="003480"/>
                </a:solidFill>
                <a:latin typeface="Arsenal" panose="02010504060200020004" pitchFamily="50" charset="0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володіти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навичками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оптимізації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запасів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сировини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матеріалів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товарів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володіти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навичками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логістичного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мислення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розроблення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пропозицій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щодо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удосконалення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логістичних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систем і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механізмів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їх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функціонування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демонструвати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навички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оцінки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економічної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ефективності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наслідків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здійснення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логістичних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рішень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застосовувати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інноваційні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підходи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щодо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провадження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маркетингової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діяльності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ринкового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суб’єкта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гнучко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адаптуватися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до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змін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маркетингового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середовища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пояснювати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інформацію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ідеї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проблеми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альтернативні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варіанти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прийняття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управлінських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рішень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фахівцям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нефахівцям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сфері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маркетингу,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представникам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різних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структурних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підрозділів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ринкового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суб’єкта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відповідати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за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результати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своєї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діяльності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виявляти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навички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підприємницької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управлінської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175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ініціативи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розв’язувати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практичні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завдання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стосовно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скорочення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часу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постачання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товару;</a:t>
            </a:r>
            <a:endParaRPr lang="uk-UA" sz="1600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VI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маркетингу та туризму</a:t>
            </a:r>
          </a:p>
        </p:txBody>
      </p:sp>
    </p:spTree>
    <p:extLst>
      <p:ext uri="{BB962C8B-B14F-4D97-AF65-F5344CB8AC3E}">
        <p14:creationId xmlns:p14="http://schemas.microsoft.com/office/powerpoint/2010/main" val="329274709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703118" y="107813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Маркетингові дослідження</a:t>
            </a:r>
            <a:endParaRPr dirty="0">
              <a:solidFill>
                <a:srgbClr val="003480"/>
              </a:solidFill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773204" y="1044751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0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000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 panose="02010504060200020004" pitchFamily="50" charset="0"/>
              </a:rPr>
              <a:t>формування</a:t>
            </a:r>
            <a:r>
              <a:rPr lang="ru-RU" sz="2000" dirty="0">
                <a:solidFill>
                  <a:srgbClr val="003480"/>
                </a:solidFill>
                <a:latin typeface="Arsenal" panose="02010504060200020004" pitchFamily="50" charset="0"/>
              </a:rPr>
              <a:t> у </a:t>
            </a:r>
            <a:r>
              <a:rPr lang="ru-RU" sz="2000" dirty="0" err="1">
                <a:solidFill>
                  <a:srgbClr val="003480"/>
                </a:solidFill>
                <a:latin typeface="Arsenal" panose="02010504060200020004" pitchFamily="50" charset="0"/>
              </a:rPr>
              <a:t>студентів</a:t>
            </a:r>
            <a:r>
              <a:rPr lang="ru-RU" sz="20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 panose="02010504060200020004" pitchFamily="50" charset="0"/>
              </a:rPr>
              <a:t>системи</a:t>
            </a:r>
            <a:r>
              <a:rPr lang="ru-RU" sz="20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 panose="02010504060200020004" pitchFamily="50" charset="0"/>
              </a:rPr>
              <a:t>знань</a:t>
            </a:r>
            <a:r>
              <a:rPr lang="ru-RU" sz="20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20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практичних</a:t>
            </a:r>
            <a:r>
              <a:rPr lang="ru-RU" sz="20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навичок</a:t>
            </a:r>
            <a:r>
              <a:rPr lang="ru-RU" sz="20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 panose="02010504060200020004" pitchFamily="50" charset="0"/>
              </a:rPr>
              <a:t>щодо</a:t>
            </a:r>
            <a:r>
              <a:rPr lang="ru-RU" sz="20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 panose="02010504060200020004" pitchFamily="50" charset="0"/>
              </a:rPr>
              <a:t>організації</a:t>
            </a:r>
            <a:r>
              <a:rPr lang="ru-RU" sz="20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2000" dirty="0" err="1">
                <a:solidFill>
                  <a:srgbClr val="003480"/>
                </a:solidFill>
                <a:latin typeface="Arsenal" panose="02010504060200020004" pitchFamily="50" charset="0"/>
              </a:rPr>
              <a:t>здійснення</a:t>
            </a:r>
            <a:r>
              <a:rPr lang="ru-RU" sz="20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процесу</a:t>
            </a:r>
            <a:r>
              <a:rPr lang="ru-RU" sz="20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 panose="02010504060200020004" pitchFamily="50" charset="0"/>
              </a:rPr>
              <a:t>маркетингових</a:t>
            </a:r>
            <a:r>
              <a:rPr lang="ru-RU" sz="20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 panose="02010504060200020004" pitchFamily="50" charset="0"/>
              </a:rPr>
              <a:t>досліджень</a:t>
            </a:r>
            <a:r>
              <a:rPr lang="ru-RU" sz="20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  <a:endParaRPr sz="2000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1709575"/>
            <a:ext cx="8597211" cy="3730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1.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Теоретичні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основи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маркетингових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досліджень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2.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Методичні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основи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процесу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маркетингового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дослідження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 smtClean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Результати </a:t>
            </a:r>
            <a:r>
              <a:rPr lang="uk-UA" sz="14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навчання:</a:t>
            </a:r>
            <a:r>
              <a:rPr lang="uk-UA" sz="1400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-Теоретичні основи маркетингових досліджень.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1400" b="1" dirty="0" err="1">
                <a:solidFill>
                  <a:srgbClr val="003480"/>
                </a:solidFill>
                <a:latin typeface="Arsenal" panose="02010504060200020004" pitchFamily="50" charset="0"/>
              </a:rPr>
              <a:t>вміти</a:t>
            </a:r>
            <a:r>
              <a:rPr lang="ru-RU" sz="1400" b="1" dirty="0">
                <a:solidFill>
                  <a:srgbClr val="003480"/>
                </a:solidFill>
                <a:latin typeface="Arsenal" panose="02010504060200020004" pitchFamily="50" charset="0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володіти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навичками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дослідницької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роботи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маркетингового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аналізу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;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збирати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аналізувати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необхідну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інформацію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розраховувати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економічні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маркетингові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показники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обґрунтовувати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управлінські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рішення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на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основі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використання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необхідного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аналітичного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й методичного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інструментарію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володіти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навичками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розробки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практичного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інструментарію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для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проведення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досліджень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оцінки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їх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результативності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демонструвати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навички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використання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методів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технологій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маркетингових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досліджень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розробки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програми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маркетингового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дослідження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демонструвати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вміння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організації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проведення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маркетингових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досліджень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у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різних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сферах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маркетингової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діяльності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і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обробки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їхніх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результатів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використовувати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цифрові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інформаційні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комунікаційні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технології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також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програмні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продукти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необхідні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для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належного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провадження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маркетингової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діяльності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практичного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застосування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маркетингового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інструментарію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  <a:endParaRPr lang="uk-UA" sz="1400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VII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Чуприна Олена Оскарівна,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доктор </a:t>
            </a:r>
            <a:r>
              <a:rPr lang="ru-RU" sz="14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економічних</a:t>
            </a: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наук, </a:t>
            </a:r>
            <a:r>
              <a:rPr lang="ru-RU" sz="14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професор</a:t>
            </a: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4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кафедри</a:t>
            </a: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маркетингу та туризму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</a:t>
            </a:r>
            <a:r>
              <a:rPr lang="en-US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маркетингу та туризму</a:t>
            </a:r>
            <a:endParaRPr lang="uk-UA" dirty="0">
              <a:solidFill>
                <a:srgbClr val="00206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6902614-2609-0A03-910D-AD6D19CF1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4" y="2099927"/>
            <a:ext cx="2320215" cy="232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70906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Організація готельного господарства</a:t>
            </a:r>
            <a:endParaRPr dirty="0">
              <a:solidFill>
                <a:srgbClr val="003480"/>
              </a:solidFill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749626" y="1431176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засвоєння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здобувачами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вищої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освіти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теоретичних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практичних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основ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організації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готельного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господарства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  <a:endParaRPr sz="1400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56179" y="2015015"/>
            <a:ext cx="8597211" cy="3594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1.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Основи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гостинності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.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2.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Організація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роботи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функціонально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-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технологічної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структури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.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3.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Управління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обслуговуванням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гостей у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готелі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400" b="1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Результати навчання: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організацію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процесів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обслуговування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споживачів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туристичних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послуг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на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основі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використання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сучасних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інформаційних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комунікаційних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і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сервісних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технологій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дотримання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стандартів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якості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і норм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безпеки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; </a:t>
            </a:r>
            <a:r>
              <a:rPr lang="uk-UA" sz="1400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вміти: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en-US" sz="14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знати,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розуміти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і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вміти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використовувати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на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практиці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базові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поняття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з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теорії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туризму,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організації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туристичного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процесу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туристичної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діяльності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суб’єктів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ринку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туристичних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послуг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також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світоглядних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суміжних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наук;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- знати,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розуміти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і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вміти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використовувати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на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практиці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основні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положення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туристичного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97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законодавства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національних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і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міжнародних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стандартів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з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обслуговування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туристів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;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застосовувати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у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практичній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діяльності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принципи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і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методи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організації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технології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обслуговування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туристів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;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розуміти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принципи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процеси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і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технології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організації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роботи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суб’єкта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туристичного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бізнесу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окремих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його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підсистем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(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адміністративноуправлінська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соціально-психологічна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економічна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техніко-технологічна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);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організовувати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діяльність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підрозділу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колективу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групи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розподіляти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робочі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завдання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здійснювати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поточний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моніторинг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корегування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результатів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індивідуальної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групової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діяльності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здійснювати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об’єктивне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оцінювання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досягнень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працівників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формувати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плани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роботи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управлінські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комунікаційні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структури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. </a:t>
            </a:r>
            <a:endParaRPr lang="ru-RU" sz="1400" b="1" dirty="0">
              <a:solidFill>
                <a:srgbClr val="003480"/>
              </a:solidFill>
              <a:latin typeface="Arsenal" panose="02010504060200020004" pitchFamily="50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endParaRPr lang="uk-UA" sz="1400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І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V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b="1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Горюнова Катерина </a:t>
            </a:r>
            <a:r>
              <a:rPr lang="ru-RU" sz="1400" b="1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Анатоліївна</a:t>
            </a:r>
            <a:r>
              <a:rPr lang="ru-RU" sz="1400" b="1" dirty="0">
                <a:solidFill>
                  <a:srgbClr val="003480"/>
                </a:solidFill>
                <a:latin typeface="Arsenal" panose="02010504060200020004" pitchFamily="50" charset="0"/>
              </a:rPr>
              <a:t>,</a:t>
            </a:r>
            <a:r>
              <a:rPr lang="ru-RU" sz="105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старший </a:t>
            </a:r>
            <a:r>
              <a:rPr lang="ru-RU" sz="14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викладач</a:t>
            </a: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</a:t>
            </a:r>
            <a:r>
              <a:rPr lang="ru-RU" sz="14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кафедри</a:t>
            </a: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маркетингу та туризму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</a:t>
            </a:r>
            <a:r>
              <a:rPr lang="en-US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маркетингу та туризму</a:t>
            </a:r>
            <a:endParaRPr lang="uk-UA" dirty="0">
              <a:solidFill>
                <a:srgbClr val="00206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1EAE9A1-1D2D-F928-CD53-1E28568AF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7" y="2343935"/>
            <a:ext cx="2239060" cy="223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01648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793913" y="185404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Маркетинг послуг</a:t>
            </a:r>
            <a:endParaRPr dirty="0">
              <a:solidFill>
                <a:srgbClr val="003480"/>
              </a:solidFill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969260" y="1151358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1400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формування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в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майбутніх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фахівців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компетентностей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щодо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здійснення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маркетингової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діяльності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в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сфері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послуг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з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урахуванням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особливостей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методів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вивчення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прогнозування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кон'юнктури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ринку,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використання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маркетингового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інструментарію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оптимізації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розвитку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підприємств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сфери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послуг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формування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маркетингової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стратегії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для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забезпечення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ефективної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діяльності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підприємств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sz="1400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643309" y="2288256"/>
            <a:ext cx="8597211" cy="3730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1.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Теоретичні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основи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маркетингу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послуг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2.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Особливості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застосування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комплексу маркетингу на ринку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послуг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3.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Маркетинговий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 менеджмент в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сфері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послуг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 </a:t>
            </a:r>
            <a:endParaRPr lang="uk-UA" sz="1400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1400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-Теоретичні основи маркетингу послуг</a:t>
            </a:r>
            <a:endParaRPr lang="en-US" sz="1400" b="1" dirty="0">
              <a:solidFill>
                <a:srgbClr val="003480"/>
              </a:solidFill>
              <a:latin typeface="Arsenal" panose="02010504060200020004" pitchFamily="50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b="1" dirty="0" err="1">
                <a:solidFill>
                  <a:srgbClr val="003480"/>
                </a:solidFill>
                <a:latin typeface="Arsenal" panose="02010504060200020004" pitchFamily="50" charset="0"/>
              </a:rPr>
              <a:t>вміти</a:t>
            </a:r>
            <a:r>
              <a:rPr lang="ru-RU" sz="1400" b="1" dirty="0">
                <a:solidFill>
                  <a:srgbClr val="003480"/>
                </a:solidFill>
                <a:latin typeface="Arsenal" panose="02010504060200020004" pitchFamily="50" charset="0"/>
              </a:rPr>
              <a:t>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tabLst>
                <a:tab pos="717550" algn="l"/>
              </a:tabLst>
            </a:pPr>
            <a:r>
              <a:rPr lang="uk-UA" sz="1400" dirty="0">
                <a:solidFill>
                  <a:srgbClr val="003480"/>
                </a:solidFill>
                <a:latin typeface="Arsena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в</a:t>
            </a:r>
            <a:r>
              <a:rPr lang="uk-UA" sz="1400" dirty="0">
                <a:solidFill>
                  <a:srgbClr val="003480"/>
                </a:solidFill>
                <a:effectLst/>
                <a:latin typeface="Arsena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олодіти теоретичними основами реалізації маркетингових послуг</a:t>
            </a:r>
            <a:endParaRPr lang="ru-UA" sz="1400" dirty="0">
              <a:solidFill>
                <a:srgbClr val="0034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tabLst>
                <a:tab pos="717550" algn="l"/>
              </a:tabLst>
            </a:pPr>
            <a:r>
              <a:rPr lang="uk-UA" sz="1400" dirty="0">
                <a:solidFill>
                  <a:srgbClr val="003480"/>
                </a:solidFill>
                <a:latin typeface="Arsena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а</a:t>
            </a:r>
            <a:r>
              <a:rPr lang="uk-UA" sz="1400" dirty="0">
                <a:solidFill>
                  <a:srgbClr val="003480"/>
                </a:solidFill>
                <a:effectLst/>
                <a:latin typeface="Arsena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налізувати сучасні тенденції на ринку послуг</a:t>
            </a:r>
            <a:endParaRPr lang="ru-UA" sz="1400" dirty="0">
              <a:solidFill>
                <a:srgbClr val="0034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tabLst>
                <a:tab pos="717550" algn="l"/>
              </a:tabLst>
            </a:pPr>
            <a:r>
              <a:rPr lang="uk-UA" sz="1400" dirty="0">
                <a:solidFill>
                  <a:srgbClr val="003480"/>
                </a:solidFill>
                <a:latin typeface="Arsena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р</a:t>
            </a:r>
            <a:r>
              <a:rPr lang="uk-UA" sz="1400" dirty="0">
                <a:solidFill>
                  <a:srgbClr val="003480"/>
                </a:solidFill>
                <a:effectLst/>
                <a:latin typeface="Arsena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озробляти програми лояльності для підприємств сфери послуг</a:t>
            </a:r>
            <a:endParaRPr lang="ru-UA" sz="1400" dirty="0">
              <a:solidFill>
                <a:srgbClr val="0034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tabLst>
                <a:tab pos="717550" algn="l"/>
              </a:tabLst>
            </a:pPr>
            <a:r>
              <a:rPr lang="uk-UA" sz="1400" dirty="0">
                <a:solidFill>
                  <a:srgbClr val="003480"/>
                </a:solidFill>
                <a:latin typeface="Arsena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р</a:t>
            </a:r>
            <a:r>
              <a:rPr lang="uk-UA" sz="1400" dirty="0">
                <a:solidFill>
                  <a:srgbClr val="003480"/>
                </a:solidFill>
                <a:effectLst/>
                <a:latin typeface="Arsena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озуміти особливості застосування комплексу маркетингу на рину послуг</a:t>
            </a:r>
            <a:endParaRPr lang="ru-UA" sz="1400" dirty="0">
              <a:solidFill>
                <a:srgbClr val="0034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tabLst>
                <a:tab pos="717550" algn="l"/>
              </a:tabLst>
            </a:pPr>
            <a:r>
              <a:rPr lang="uk-UA" sz="1400" dirty="0">
                <a:solidFill>
                  <a:srgbClr val="003480"/>
                </a:solidFill>
                <a:latin typeface="Arsena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з</a:t>
            </a:r>
            <a:r>
              <a:rPr lang="uk-UA" sz="1400" dirty="0">
                <a:solidFill>
                  <a:srgbClr val="003480"/>
                </a:solidFill>
                <a:effectLst/>
                <a:latin typeface="Arsena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дійснювати аудит рекламних технологій для просування послуг</a:t>
            </a:r>
            <a:endParaRPr lang="ru-UA" sz="1400" dirty="0">
              <a:solidFill>
                <a:srgbClr val="0034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tabLst>
                <a:tab pos="717550" algn="l"/>
              </a:tabLst>
            </a:pPr>
            <a:r>
              <a:rPr lang="uk-UA" sz="1400" dirty="0">
                <a:solidFill>
                  <a:srgbClr val="003480"/>
                </a:solidFill>
                <a:latin typeface="Arsena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з</a:t>
            </a:r>
            <a:r>
              <a:rPr lang="uk-UA" sz="1400" dirty="0">
                <a:solidFill>
                  <a:srgbClr val="003480"/>
                </a:solidFill>
                <a:effectLst/>
                <a:latin typeface="Arsena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нати підходи до стратегічного планування / особливості розробки стратегії у сфері послуг</a:t>
            </a:r>
            <a:endParaRPr lang="ru-UA" sz="1400" dirty="0">
              <a:solidFill>
                <a:srgbClr val="0034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400" dirty="0">
                <a:solidFill>
                  <a:srgbClr val="003480"/>
                </a:solidFill>
                <a:latin typeface="Arsena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р</a:t>
            </a:r>
            <a:r>
              <a:rPr lang="uk-UA" sz="1400" dirty="0">
                <a:solidFill>
                  <a:srgbClr val="003480"/>
                </a:solidFill>
                <a:effectLst/>
                <a:latin typeface="Arsena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озробляти пропозиції щодо вдосконалення соціальних послуг з урахуванням запитів громади</a:t>
            </a:r>
            <a:r>
              <a:rPr lang="ru-UA" sz="1400" dirty="0">
                <a:solidFill>
                  <a:srgbClr val="003480"/>
                </a:solidFill>
                <a:effectLst/>
              </a:rPr>
              <a:t> </a:t>
            </a:r>
            <a:endParaRPr lang="uk-UA" sz="1400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VI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0" y="4704693"/>
            <a:ext cx="2780269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Аракелова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Інна Олександрівна,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кандидат </a:t>
            </a:r>
            <a:r>
              <a:rPr lang="ru-RU" sz="14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економічних</a:t>
            </a: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наук, доцент </a:t>
            </a:r>
            <a:r>
              <a:rPr lang="ru-RU" sz="14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кафедри</a:t>
            </a: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маркетингу та туризму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</a:t>
            </a:r>
            <a:r>
              <a:rPr lang="en-US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маркетингу та туризму</a:t>
            </a:r>
            <a:endParaRPr lang="uk-UA" dirty="0">
              <a:solidFill>
                <a:srgbClr val="00206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718E28-E18B-1CC4-9D77-132624FA3594}"/>
              </a:ext>
            </a:extLst>
          </p:cNvPr>
          <p:cNvSpPr txBox="1"/>
          <p:nvPr/>
        </p:nvSpPr>
        <p:spPr>
          <a:xfrm>
            <a:off x="3039762" y="3324539"/>
            <a:ext cx="6104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uk-U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9DB720-15A7-1396-4E54-90D8AF4B6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4" y="2094661"/>
            <a:ext cx="2545491" cy="25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05216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Гастрономічний туризм</a:t>
            </a:r>
            <a:endParaRPr dirty="0">
              <a:solidFill>
                <a:srgbClr val="003480"/>
              </a:solidFill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749626" y="1491232"/>
            <a:ext cx="9927339" cy="70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1600" dirty="0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 </a:t>
            </a:r>
            <a:r>
              <a:rPr lang="uk-UA" sz="1500" dirty="0">
                <a:solidFill>
                  <a:srgbClr val="003480"/>
                </a:solidFill>
                <a:latin typeface="Arsenal" panose="02010504060200020004" pitchFamily="50" charset="0"/>
              </a:rPr>
              <a:t>формування у здобувачів вищої освіти бази теоретичних знань, розуміння </a:t>
            </a:r>
            <a:r>
              <a:rPr lang="ru-RU" sz="1500" dirty="0" err="1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ролі</a:t>
            </a:r>
            <a:r>
              <a:rPr lang="ru-RU" sz="1500" dirty="0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гастрономічного</a:t>
            </a:r>
            <a:r>
              <a:rPr lang="ru-RU" sz="1500" dirty="0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 туризму в </a:t>
            </a:r>
            <a:r>
              <a:rPr lang="ru-RU" sz="1500" dirty="0" err="1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загальній</a:t>
            </a:r>
            <a:r>
              <a:rPr lang="ru-RU" sz="1500" dirty="0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екосистемі</a:t>
            </a:r>
            <a:r>
              <a:rPr lang="ru-RU" sz="1500" dirty="0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 туризму та </a:t>
            </a:r>
            <a:r>
              <a:rPr lang="ru-RU" sz="1500" dirty="0" err="1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розкриттю</a:t>
            </a:r>
            <a:r>
              <a:rPr lang="ru-RU" sz="1500" dirty="0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змісту</a:t>
            </a:r>
            <a:r>
              <a:rPr lang="ru-RU" sz="1500" dirty="0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сучасних</a:t>
            </a:r>
            <a:r>
              <a:rPr lang="ru-RU" sz="1500" dirty="0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екосистемних</a:t>
            </a:r>
            <a:r>
              <a:rPr lang="ru-RU" sz="1500" dirty="0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 та </a:t>
            </a:r>
            <a:r>
              <a:rPr lang="ru-RU" sz="1500" dirty="0" err="1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екоорієнтованих</a:t>
            </a:r>
            <a:r>
              <a:rPr lang="ru-RU" sz="1500" dirty="0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підходів</a:t>
            </a:r>
            <a:r>
              <a:rPr lang="ru-RU" sz="1500" dirty="0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 до </a:t>
            </a:r>
            <a:r>
              <a:rPr lang="ru-RU" sz="1500" dirty="0" err="1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організації</a:t>
            </a:r>
            <a:r>
              <a:rPr lang="ru-RU" sz="1500" dirty="0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гастрономічного</a:t>
            </a:r>
            <a:r>
              <a:rPr lang="ru-RU" sz="1500" dirty="0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 туризму.</a:t>
            </a:r>
            <a:endParaRPr sz="1500" dirty="0">
              <a:solidFill>
                <a:srgbClr val="003480"/>
              </a:solidFill>
              <a:latin typeface="Arsenal" panose="02010504060200020004" pitchFamily="50" charset="0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657558" y="2192571"/>
            <a:ext cx="8597211" cy="3730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1.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Гастрономічний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туризм як вид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туристичної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діяльності</a:t>
            </a:r>
            <a:endParaRPr lang="ru-RU" sz="1400" dirty="0">
              <a:solidFill>
                <a:srgbClr val="003480"/>
              </a:solidFill>
              <a:latin typeface="Arsenal" panose="02010504060200020004" pitchFamily="50" charset="0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2.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Особливості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організації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гастрономічного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туризму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400" b="1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1400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dirty="0">
                <a:solidFill>
                  <a:srgbClr val="003480"/>
                </a:solidFill>
                <a:latin typeface="Arsenal" panose="02010504060200020004" pitchFamily="50" charset="0"/>
                <a:sym typeface="Arsenal"/>
              </a:rPr>
              <a:t>- теоретико-методологічні засади гастрономічного туризму;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особливості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поєднання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гастрономії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туризму;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- 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процесів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у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світовому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господарстві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в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контексті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їх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впливу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на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гастрономічне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різноманіття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країн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регіонів</a:t>
            </a:r>
            <a:endParaRPr lang="ru-RU" sz="1400" b="1" dirty="0">
              <a:solidFill>
                <a:srgbClr val="003480"/>
              </a:solidFill>
              <a:latin typeface="Arsenal" panose="02010504060200020004" pitchFamily="50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b="1" dirty="0" err="1">
                <a:solidFill>
                  <a:srgbClr val="003480"/>
                </a:solidFill>
                <a:latin typeface="Arsenal" panose="02010504060200020004" pitchFamily="50" charset="0"/>
              </a:rPr>
              <a:t>вміти</a:t>
            </a:r>
            <a:r>
              <a:rPr lang="ru-RU" sz="1400" b="1" dirty="0">
                <a:solidFill>
                  <a:srgbClr val="003480"/>
                </a:solidFill>
                <a:latin typeface="Arsenal" panose="02010504060200020004" pitchFamily="50" charset="0"/>
              </a:rPr>
              <a:t>: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використовувати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на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практиці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базові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поняття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теорії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гастрономічного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туризму</a:t>
            </a:r>
            <a:r>
              <a:rPr lang="uk-UA" sz="1400" dirty="0">
                <a:solidFill>
                  <a:srgbClr val="003480"/>
                </a:solidFill>
                <a:latin typeface="Arsenal" panose="02010504060200020004" pitchFamily="50" charset="0"/>
              </a:rPr>
              <a:t>;</a:t>
            </a:r>
            <a:endParaRPr lang="ru-RU" sz="1400" dirty="0">
              <a:solidFill>
                <a:srgbClr val="003480"/>
              </a:solidFill>
              <a:latin typeface="Arsenal" panose="02010504060200020004" pitchFamily="50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формувати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уявлення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про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взаємозв’язки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і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взаємний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вплив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гастрономії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і туризму;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аналізувати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поєднувати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гастрономічні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звички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пристрасті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способи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приготування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їжі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прийоми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подавання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страв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до столу;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демонструвати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навички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організації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гастрономічних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турів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 у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контексті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гастрономічних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 panose="02010504060200020004" pitchFamily="50" charset="0"/>
              </a:rPr>
              <a:t>вражень</a:t>
            </a:r>
            <a:r>
              <a:rPr lang="ru-RU" sz="14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  <a:endParaRPr lang="uk-UA" sz="1400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V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Рібейро Рамос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Олена Олегівна,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кандидат </a:t>
            </a:r>
            <a:r>
              <a:rPr lang="ru-RU" sz="14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економічних</a:t>
            </a: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наук, доцент </a:t>
            </a:r>
            <a:r>
              <a:rPr lang="ru-RU" sz="1400" b="0" i="0" dirty="0" err="1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кафедри</a:t>
            </a:r>
            <a:r>
              <a:rPr lang="ru-RU" sz="1400" b="0" i="0" dirty="0">
                <a:solidFill>
                  <a:srgbClr val="003480"/>
                </a:solidFill>
                <a:effectLst/>
                <a:latin typeface="Arsenal" panose="02010504060200020004" pitchFamily="50" charset="0"/>
              </a:rPr>
              <a:t> маркетингу та туризму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</a:t>
            </a:r>
            <a:r>
              <a:rPr lang="en-US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маркетингу та туризму</a:t>
            </a:r>
            <a:endParaRPr lang="uk-UA" dirty="0">
              <a:solidFill>
                <a:srgbClr val="00206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ACC19F-F2C7-CFE5-F1A7-1E5BA886D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" y="2128913"/>
            <a:ext cx="2454082" cy="245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40364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98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Спортивний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масаж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194619"/>
            <a:ext cx="10357366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студентам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види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спортивного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масажу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проведення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масажу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окремих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видах спорту,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масаж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при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спортивних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травмах.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047009"/>
            <a:ext cx="8597211" cy="3744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lvl="0" indent="173038" algn="just">
              <a:spcBef>
                <a:spcPts val="0"/>
              </a:spcBef>
              <a:buClr>
                <a:srgbClr val="000000"/>
              </a:buClr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Види спортивного масажу. </a:t>
            </a:r>
          </a:p>
          <a:p>
            <a:pPr marL="0" lvl="0" indent="173038" algn="just">
              <a:spcBef>
                <a:spcPts val="0"/>
              </a:spcBef>
              <a:buClr>
                <a:srgbClr val="000000"/>
              </a:buClr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Техніка та методики, які використовуються при проведенні спортивного масажу.</a:t>
            </a:r>
          </a:p>
          <a:p>
            <a:pPr marL="0" lvl="0" indent="173038" algn="just">
              <a:spcBef>
                <a:spcPts val="0"/>
              </a:spcBef>
              <a:buClr>
                <a:srgbClr val="000000"/>
              </a:buClr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Особливості проведення масажу в залежності від спортивної спеціалізації спортсмена.</a:t>
            </a:r>
          </a:p>
          <a:p>
            <a:pPr marL="0" lvl="0" indent="173038" algn="just">
              <a:spcBef>
                <a:spcPts val="0"/>
              </a:spcBef>
              <a:buClr>
                <a:srgbClr val="000000"/>
              </a:buClr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Масаж при спортивних травмах.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lvl="0" indent="173038" algn="just">
              <a:spcBef>
                <a:spcPts val="0"/>
              </a:spcBef>
              <a:buClr>
                <a:srgbClr val="000000"/>
              </a:buClr>
              <a:buSzPts val="2800"/>
              <a:buNone/>
            </a:pPr>
            <a:r>
              <a:rPr lang="uk-UA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Знати механізм дії масажу на організм людини в цілому та конкретний орган чи систему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</a:p>
          <a:p>
            <a:pPr marL="0" lvl="0" indent="173038" algn="just">
              <a:spcBef>
                <a:spcPts val="0"/>
              </a:spcBef>
              <a:buClr>
                <a:srgbClr val="000000"/>
              </a:buClr>
              <a:buSzPts val="2800"/>
              <a:buNone/>
            </a:pPr>
            <a:r>
              <a:rPr lang="uk-UA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Знати особливості проведення масажу для спортсменів різних видів спорту.</a:t>
            </a:r>
          </a:p>
          <a:p>
            <a:pPr marL="0" lvl="0" indent="173038" algn="just">
              <a:spcBef>
                <a:spcPts val="0"/>
              </a:spcBef>
              <a:buClr>
                <a:srgbClr val="000000"/>
              </a:buClr>
              <a:buSzPts val="2800"/>
              <a:buNone/>
            </a:pPr>
            <a:r>
              <a:rPr lang="uk-UA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Вміти самостійно виконати тренувальний, підготовчий, реабілітаційний масаж та масаж після спортивних травм, використовуючи ті чи інші прийоми. 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Мірошніченко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Вячеслав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Миколайович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наук з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фізичного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виховання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спорту,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педагогіки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освіти</a:t>
            </a:r>
            <a:endParaRPr lang="ru-RU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педагогіки та освіти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5"/>
          <a:stretch/>
        </p:blipFill>
        <p:spPr bwMode="auto">
          <a:xfrm>
            <a:off x="393700" y="1882659"/>
            <a:ext cx="1985818" cy="25906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96149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729343" y="207758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003480"/>
              </a:buClr>
              <a:buSzPts val="4400"/>
            </a:pP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cs typeface="Arial"/>
              </a:rPr>
              <a:t>Емоційний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cs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cs typeface="Arial"/>
              </a:rPr>
              <a:t>інтелект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cs typeface="Arial"/>
              </a:rPr>
              <a:t>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18998" y="1255175"/>
            <a:ext cx="10431721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забезпечити здобувачів вищої освіти знаннями про феномен «емоційний інтелект», обґрунтувати важливість розвитку емоційного інтелекту як комплексу специфічних здібностей, необхідних для оптимального функціонування людини як суб’єкта професійного та                                           </a:t>
            </a: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                                особистого життя.</a:t>
            </a:r>
            <a:endParaRPr sz="20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885489" y="2599615"/>
            <a:ext cx="8295858" cy="341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 1. Теоретичні основи розвитку емоційного інтелекту.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 2. Методичні засади розвитку емоційного інтелекту.</a:t>
            </a:r>
          </a:p>
          <a:p>
            <a:pPr marL="0" indent="0" algn="just"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 algn="just">
              <a:spcBef>
                <a:spcPts val="0"/>
              </a:spcBef>
              <a:buSzPts val="2800"/>
              <a:buFont typeface="Arial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Знати основні підходи до розуміння поняття емоційного інтелекту; моделі емоційного інтелекту, запропоновані різними авторами; складові емоційного інтелекту; фактори та умови, що впливають на розвиток емоційного інтелекту.</a:t>
            </a:r>
          </a:p>
          <a:p>
            <a:pPr marL="0" indent="0" algn="just">
              <a:spcBef>
                <a:spcPts val="0"/>
              </a:spcBef>
              <a:buSzPts val="2800"/>
              <a:buFont typeface="Arial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Вміти ідентифікувати власні емоції та емоції інших людей; усвідомлювати свої емоції; здійснювати самоаналіз та рефлексію; керувати своїми емоційними станами та ефективно використовувати емоції в різних ситуаціях.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57831" y="5062759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Хаджинова Ірина Володимирівна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Старший викладач кафедри педагогіки та освіти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педагогіки та освіти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CD936F1-EB31-C3D4-2C49-3623FAA8E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4149" b="4149"/>
          <a:stretch/>
        </p:blipFill>
        <p:spPr bwMode="auto">
          <a:xfrm>
            <a:off x="0" y="2072745"/>
            <a:ext cx="2950697" cy="30429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22061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729343" y="207758"/>
            <a:ext cx="10145486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rgbClr val="003480"/>
              </a:buClr>
              <a:buSzPts val="4400"/>
            </a:pP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cs typeface="Arial"/>
              </a:rPr>
              <a:t>Родинне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cs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cs typeface="Arial"/>
              </a:rPr>
              <a:t>виховання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cs typeface="Arial"/>
              </a:rPr>
              <a:t> та </a:t>
            </a:r>
            <a:b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cs typeface="Arial"/>
              </a:rPr>
            </a:b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cs typeface="Arial"/>
              </a:rPr>
              <a:t>сімейна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cs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cs typeface="Arial"/>
              </a:rPr>
              <a:t>педагогіка</a:t>
            </a:r>
            <a:endParaRPr lang="ru-RU" dirty="0">
              <a:solidFill>
                <a:srgbClr val="003480"/>
              </a:solidFill>
              <a:latin typeface="Mariupol Strong" panose="02010B00020201010004" pitchFamily="50" charset="-52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836399" y="1380675"/>
            <a:ext cx="10431721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забезпечити здобувачів вищої освіти знаннями про специфіку сімейного виховання; роль батьків </a:t>
            </a:r>
            <a:r>
              <a:rPr lang="en-GB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i</a:t>
            </a:r>
            <a:r>
              <a:rPr lang="en-GB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інших членів родини у формуванні особистості дитини; шляхи </a:t>
            </a:r>
            <a:r>
              <a:rPr lang="en-GB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i</a:t>
            </a:r>
            <a:r>
              <a:rPr lang="en-GB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засоби сімейного виховання дітей; методи педагогічного впливу батьків </a:t>
            </a:r>
            <a:r>
              <a:rPr lang="en-GB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i</a:t>
            </a:r>
            <a:r>
              <a:rPr lang="en-GB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доцільність їх використання.</a:t>
            </a:r>
            <a:endParaRPr sz="20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885489" y="2364867"/>
            <a:ext cx="8541291" cy="357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 1. Загальні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основи сімейної педагогіки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 2. Методика сімейного виховання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 algn="just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Знання педагогіки, історії педагогіки, сучасних тенденцій педагогічної освіти для осмислення людини в координатах її освіти, виховання, учіння на гуманістичних засадах, технологій організації та здійснення виховної роботи в закладі загальної середньої освіти;</a:t>
            </a:r>
          </a:p>
          <a:p>
            <a:pPr marL="0" indent="0" algn="just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Вміння здійснювати ефективну комунікацію в різних ситуаціях професійної взаємодії (з дітьми, їх батьками, колегами, керівництвом школи та її партнерами);</a:t>
            </a:r>
          </a:p>
          <a:p>
            <a:pPr marL="0" indent="0" algn="just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Вміння здійснювати етично виправдану професійну поведінку в різних ситуаціях педагогічної діяльності (ситуаціях ризику, конфлікту, морального вибору тощо);</a:t>
            </a:r>
          </a:p>
          <a:p>
            <a:pPr marL="0" indent="0" algn="just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Вміння нести відповідальність за життя і здоров’я, навчання та розвиток колективу дітей та кожного учня окремо.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57831" y="5062759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Хаджинова Ірина Володимирівна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Старший викладач кафедри педагогіки та освіти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педагогіки та освіти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CD936F1-EB31-C3D4-2C49-3623FAA8E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4149" b="4149"/>
          <a:stretch/>
        </p:blipFill>
        <p:spPr bwMode="auto">
          <a:xfrm>
            <a:off x="53759" y="2284350"/>
            <a:ext cx="2796687" cy="28841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euc-powerpoint.officeapps.live.com/pods/GetClipboardImage.ashx?Id=dcc15fed-d1b9-47c6-aef9-7aabd2eeb305&amp;DC=PSE1&amp;pkey=2c83a810-3fc8-4056-8a4d-492caa2db018&amp;wdwaccluster=PSE1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euc-powerpoint.officeapps.live.com/pods/GetClipboardImage.ashx?Id=dcc15fed-d1b9-47c6-aef9-7aabd2eeb305&amp;DC=PSE1&amp;pkey=2c83a810-3fc8-4056-8a4d-492caa2db018&amp;wdwaccluster=PSE1"/>
          <p:cNvSpPr>
            <a:spLocks noChangeAspect="1" noChangeArrowheads="1"/>
          </p:cNvSpPr>
          <p:nvPr/>
        </p:nvSpPr>
        <p:spPr bwMode="auto">
          <a:xfrm>
            <a:off x="3714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euc-powerpoint.officeapps.live.com/pods/GetClipboardImage.ashx?Id=08ea8116-13cf-4b5f-83ac-75b87d8876f0&amp;DC=PSE1&amp;pkey=353cc3bd-782b-4126-9672-9a3aa3fc3829&amp;wdwaccluster=PSE1"/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euc-powerpoint.officeapps.live.com/pods/GetClipboardImage.ashx?Id=90aeb60f-e02c-4d1c-beeb-39ed1e999bd3&amp;DC=PSE1&amp;pkey=b82a3baa-0a1b-426d-9f82-cc3d82e8db54&amp;wdwaccluster=PSE1"/>
          <p:cNvSpPr>
            <a:spLocks noChangeAspect="1" noChangeArrowheads="1"/>
          </p:cNvSpPr>
          <p:nvPr/>
        </p:nvSpPr>
        <p:spPr bwMode="auto">
          <a:xfrm>
            <a:off x="66992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717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8833834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Особливості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політики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ЄС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щодо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зеленої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економіки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та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інновацій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956512" y="1833207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обирати оптимальні методи та інструментальні засоби для проведення дослідження, збору та обробки даних;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демонструвати розуміння основних принципів зеленої економіки та важливості розвитку інновацій;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пояснювати соціальні, економічні та політичні наслідки впровадження політики щодо зеленої економіки та інновацій.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раціонального природокористування та охорони навколишнього середовища </a:t>
            </a:r>
          </a:p>
        </p:txBody>
      </p:sp>
    </p:spTree>
    <p:extLst>
      <p:ext uri="{BB962C8B-B14F-4D97-AF65-F5344CB8AC3E}">
        <p14:creationId xmlns:p14="http://schemas.microsoft.com/office/powerpoint/2010/main" val="221727757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1327765" y="154309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uk-UA" sz="4200" b="1" kern="1200" dirty="0">
                <a:solidFill>
                  <a:srgbClr val="003480"/>
                </a:solidFill>
                <a:latin typeface="Mariupol Strong" panose="02010B00020201010004"/>
                <a:ea typeface="Arial"/>
                <a:cs typeface="Arial"/>
                <a:sym typeface="Arial"/>
              </a:rPr>
              <a:t>Психологія безпеки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3195319" y="2250281"/>
            <a:ext cx="7105808" cy="447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buSzPts val="2800"/>
              <a:buNone/>
            </a:pPr>
            <a:r>
              <a:rPr lang="uk-UA" sz="1600" b="1" kern="12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Змістові модулі:</a:t>
            </a:r>
          </a:p>
          <a:p>
            <a:pPr marL="0" lvl="0" indent="0" algn="just">
              <a:spcBef>
                <a:spcPts val="0"/>
              </a:spcBef>
              <a:buSzPts val="2800"/>
              <a:buNone/>
            </a:pPr>
            <a:r>
              <a:rPr lang="uk-UA" sz="1600" kern="12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1. Психологічна безпека особистості як галузь психологічного знання</a:t>
            </a:r>
          </a:p>
          <a:p>
            <a:pPr marL="0" lvl="0" indent="0" algn="just">
              <a:spcBef>
                <a:spcPts val="0"/>
              </a:spcBef>
              <a:buSzPts val="2800"/>
              <a:buNone/>
            </a:pPr>
            <a:r>
              <a:rPr lang="uk-UA" sz="1600" kern="12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2. Зовнішні та внутрішні детермінанти психології безпеки особистості</a:t>
            </a:r>
          </a:p>
          <a:p>
            <a:pPr marL="0" lvl="0" indent="0" algn="just">
              <a:spcBef>
                <a:spcPts val="0"/>
              </a:spcBef>
              <a:buSzPts val="2800"/>
              <a:buNone/>
            </a:pPr>
            <a:endParaRPr lang="uk-UA" sz="1600" b="1" kern="1200" dirty="0">
              <a:solidFill>
                <a:srgbClr val="003480"/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0" lvl="0" indent="0" algn="just">
              <a:spcBef>
                <a:spcPts val="0"/>
              </a:spcBef>
              <a:buSzPts val="2800"/>
              <a:buNone/>
            </a:pPr>
            <a:r>
              <a:rPr lang="uk-UA" sz="1600" b="1" kern="12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Результати навчання:</a:t>
            </a:r>
          </a:p>
          <a:p>
            <a:pPr marL="0" lvl="0" indent="0" algn="just">
              <a:spcBef>
                <a:spcPts val="0"/>
              </a:spcBef>
              <a:buSzPts val="2800"/>
              <a:buNone/>
            </a:pPr>
            <a:r>
              <a:rPr lang="uk-UA" sz="1600" kern="12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знати ключові поняття, теорії та закономірності, що складають категоріальний апарат психології безпеки; знати базові категорії психології безпеки особистості; знати психологічні механізми та закономірності безпечної поведінки індивіда та соціальної групи; знати можливі наслідків порушення психологічної безпеки суб’єктів; знати принципи використання психологічних відомостей для вирішення проблем безпеки, які виникають у соціальному середовищі та виробництві; вміти аргументовано викласти власні погляди на актуальні проблеми психологічної безпеки особистості; вміти аналізувати психологічні загрози у соціальній сфері; вміти використовувати психологічні знання при реалізації професійних функцій.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ea typeface="Arsenal"/>
              <a:cs typeface="Times New Roman" pitchFamily="18" charset="0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54074" y="154309"/>
            <a:ext cx="640546" cy="6612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4743" y="5191922"/>
            <a:ext cx="2391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kern="1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Деснова Ірина Сергіївна</a:t>
            </a:r>
          </a:p>
          <a:p>
            <a:r>
              <a:rPr lang="uk-UA" sz="1200" kern="1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педагогічних наук, доцент кафедри практичної психології</a:t>
            </a:r>
          </a:p>
          <a:p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599" y="6084474"/>
            <a:ext cx="6798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kern="12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</a:t>
            </a:r>
            <a:r>
              <a:rPr lang="uk-UA" sz="2000" kern="120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- </a:t>
            </a:r>
            <a:r>
              <a:rPr lang="uk-UA" sz="2000" kern="12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Форма контролю</a:t>
            </a:r>
            <a:r>
              <a:rPr lang="uk-UA" sz="2000" kern="120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залік</a:t>
            </a:r>
            <a:r>
              <a:rPr lang="uk-UA" sz="2000" kern="12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/>
            </a:r>
            <a:br>
              <a:rPr lang="uk-UA" sz="2000" kern="12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uk-UA" sz="2000" kern="12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годин/кредитів</a:t>
            </a:r>
            <a:r>
              <a:rPr lang="uk-UA" sz="2000" kern="120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90/3</a:t>
            </a:r>
            <a:endParaRPr lang="uk-UA" sz="2000" kern="12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7E997B-688D-6CE6-DD0D-67D79E336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24" y="1966532"/>
            <a:ext cx="2112818" cy="31480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6200000">
            <a:off x="9072492" y="3558090"/>
            <a:ext cx="5286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  <a:defRPr/>
            </a:pPr>
            <a:r>
              <a:rPr lang="uk-UA" sz="2800" b="1" kern="1200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практичної психології</a:t>
            </a:r>
            <a:endParaRPr lang="ru-RU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4778" y="1196828"/>
            <a:ext cx="956114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buSzPts val="2800"/>
            </a:pPr>
            <a:r>
              <a:rPr lang="uk-UA" sz="1600" b="1" kern="12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Метою курсу є: </a:t>
            </a:r>
            <a:r>
              <a:rPr lang="uk-UA" sz="1600" kern="12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сформувати уявлення в здобувачів про безпеку особистості як міждисциплінарну галузь наукового знання; набути вміння визначати джерела психологічних загроз на різних рівнях; застосовувати знання з психології безпеки в загрозливих для психічного здоров’я ситуаціях.</a:t>
            </a:r>
          </a:p>
        </p:txBody>
      </p:sp>
    </p:spTree>
    <p:extLst>
      <p:ext uri="{BB962C8B-B14F-4D97-AF65-F5344CB8AC3E}">
        <p14:creationId xmlns:p14="http://schemas.microsoft.com/office/powerpoint/2010/main" val="291060136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Драматичне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мистецтво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3103391" y="1867667"/>
            <a:ext cx="7608151" cy="204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розкріпачення особистості, розвиток універсальних здібностей людини (у тому числі уяви, асоціативно-образного мислення, емоційної чуттєвості), збагачення її духовного досвіду через знайомство з основами театрально-творчої діяльності.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3103391" y="4397026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Драматичне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його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особливості</a:t>
            </a:r>
            <a:endParaRPr lang="ru-RU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Робота над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п'єсою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створення образу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вистави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702487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Педченко О.В., доцент кафедри прикладної філології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r="17574"/>
          <a:stretch/>
        </p:blipFill>
        <p:spPr>
          <a:xfrm>
            <a:off x="88574" y="1785527"/>
            <a:ext cx="2921091" cy="247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3590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Драматичне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мистецтво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838200" y="1645236"/>
            <a:ext cx="9769595" cy="394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</a:t>
            </a:r>
            <a:b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</a:b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відомі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драматичні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школи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основні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прийоми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сценічних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мови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руху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форми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роботи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над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роллю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, основні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етапи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підготовки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театрального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проєкту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.</a:t>
            </a:r>
            <a:endParaRPr kumimoji="0" lang="uk-UA" sz="2400" b="0" i="0" u="none" strike="noStrike" kern="0" cap="none" spc="0" normalizeH="0" baseline="0" noProof="0" dirty="0">
              <a:ln>
                <a:noFill/>
              </a:ln>
              <a:solidFill>
                <a:srgbClr val="003480"/>
              </a:solidFill>
              <a:effectLst/>
              <a:uLnTx/>
              <a:uFillTx/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/>
            </a:r>
            <a:b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виставу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єдності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писати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анонси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логлайни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синопсіси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глядацькі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рецензії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виразно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читати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вірши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монологи;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організовувати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сценічну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як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театральний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проєкт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</p:spTree>
    <p:extLst>
      <p:ext uri="{BB962C8B-B14F-4D97-AF65-F5344CB8AC3E}">
        <p14:creationId xmlns:p14="http://schemas.microsoft.com/office/powerpoint/2010/main" val="309919111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636457" y="520861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Спецкурс з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перекладознавства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3048000" y="2158933"/>
            <a:ext cx="7847729" cy="108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вдосконалення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теоретичної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бази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необхідної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для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успішного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подальшого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розвитку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навичок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умінь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перекладацької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829569" y="3807313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1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br>
              <a:rPr lang="uk-UA" sz="21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Адекватність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еквівалентність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перекладу.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Граматичні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трансформації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при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перекладі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Лексичні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трансформації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при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перекладі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Фразеологія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Переклад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термінів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5.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Синтаксичні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морфологічні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труднощі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перекладу.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1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641074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Гайдук Н.А., доцент кафедри прикладної філології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58" y="2489311"/>
            <a:ext cx="1912776" cy="192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6061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Спецкурс з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перекладознавства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904798" y="1792970"/>
            <a:ext cx="9984026" cy="397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uk-UA" sz="2100" b="1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kumimoji="0" lang="uk-UA" sz="21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</a:t>
            </a:r>
            <a:br>
              <a:rPr kumimoji="0" lang="uk-UA" sz="21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</a:br>
            <a:r>
              <a:rPr kumimoji="0" lang="uk-UA" sz="21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kumimoji="0" lang="uk-UA" sz="2100" b="1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kumimoji="0" lang="ru-RU" sz="21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основні </a:t>
            </a:r>
            <a:r>
              <a:rPr kumimoji="0" lang="ru-RU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положення</a:t>
            </a:r>
            <a:r>
              <a:rPr kumimoji="0" lang="ru-RU" sz="21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kumimoji="0" lang="ru-RU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теорії</a:t>
            </a:r>
            <a:r>
              <a:rPr kumimoji="0" lang="ru-RU" sz="21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перекладу;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kumimoji="0" lang="ru-RU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лексичні</a:t>
            </a:r>
            <a:r>
              <a:rPr kumimoji="0" lang="ru-RU" sz="21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kumimoji="0" lang="ru-RU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граматичні</a:t>
            </a:r>
            <a:r>
              <a:rPr kumimoji="0" lang="ru-RU" sz="21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kumimoji="0" lang="ru-RU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синтаксичні</a:t>
            </a:r>
            <a:r>
              <a:rPr kumimoji="0" lang="ru-RU" sz="21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kumimoji="0" lang="ru-RU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морфологічні</a:t>
            </a:r>
            <a:r>
              <a:rPr kumimoji="0" lang="ru-RU" sz="21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kumimoji="0" lang="ru-RU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проблеми</a:t>
            </a:r>
            <a:r>
              <a:rPr kumimoji="0" lang="ru-RU" sz="21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перекладу;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kumimoji="0" lang="ru-RU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перекладацькі</a:t>
            </a:r>
            <a:r>
              <a:rPr kumimoji="0" lang="ru-RU" sz="21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kumimoji="0" lang="ru-RU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трансформації</a:t>
            </a:r>
            <a:r>
              <a:rPr kumimoji="0" lang="ru-RU" sz="21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kumimoji="0" lang="ru-RU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kumimoji="0" lang="ru-RU" sz="21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kumimoji="0" lang="ru-RU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застосування</a:t>
            </a:r>
            <a:r>
              <a:rPr kumimoji="0" lang="ru-RU" sz="21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kumimoji="0" lang="ru-RU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процесі</a:t>
            </a:r>
            <a:r>
              <a:rPr kumimoji="0" lang="ru-RU" sz="21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перекладу.</a:t>
            </a:r>
            <a:endParaRPr kumimoji="0" lang="uk-UA" sz="2100" b="0" i="0" u="none" strike="noStrike" kern="0" cap="none" spc="0" normalizeH="0" baseline="0" noProof="0" dirty="0">
              <a:ln>
                <a:noFill/>
              </a:ln>
              <a:solidFill>
                <a:srgbClr val="003480"/>
              </a:solidFill>
              <a:effectLst/>
              <a:uLnTx/>
              <a:uFillTx/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/>
            </a:r>
            <a:b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перекладацькі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трансформаційні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засоби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практиці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усного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письмового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перекладу;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вибирати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перекладацьку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стратегію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згідно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видом перекладу;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виконувати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усний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письмовий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текстів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різних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жанрів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uk-UA" sz="21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</p:spTree>
    <p:extLst>
      <p:ext uri="{BB962C8B-B14F-4D97-AF65-F5344CB8AC3E}">
        <p14:creationId xmlns:p14="http://schemas.microsoft.com/office/powerpoint/2010/main" val="62379480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Літературна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творчість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3191977" y="2266211"/>
            <a:ext cx="7727752" cy="108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навичок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творчості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ознайомлення з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сучасним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літературним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процесом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3186734" y="4430934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Література як факт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художнього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мистецтва</a:t>
            </a:r>
            <a:endParaRPr lang="ru-RU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 Літературна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діяльність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епоху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цифрових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технологій</a:t>
            </a:r>
            <a:endParaRPr lang="ru-RU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252007" y="4430934"/>
            <a:ext cx="268282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Педченко О.В., доцент кафедри прикладної філології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10590" r="17574"/>
          <a:stretch/>
        </p:blipFill>
        <p:spPr>
          <a:xfrm>
            <a:off x="163433" y="1999427"/>
            <a:ext cx="2958458" cy="224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5391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Літературна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творчість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904798" y="1792970"/>
            <a:ext cx="9984026" cy="352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br>
              <a:rPr lang="uk-UA" sz="240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uk-UA" sz="240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uk-UA" sz="2400" b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ru-RU" sz="240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норми літературної мови та вмити їх застосовувати у практичній діяльності; 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ru-RU" sz="240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принципи, технології та прийоми створення художніх текстів різних жанрів і стилів, форми проведення літературних проєктів; 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ru-RU" sz="240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принципи формування літературної збірки.</a:t>
            </a:r>
            <a:endParaRPr lang="uk-UA" sz="240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/>
            </a:r>
            <a:b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створювати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художні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тексти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 жанрами державною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іноземними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мовами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організовувати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комерціалізувати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перекладацькі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проєкти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оформляти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презентувати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літературну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збірку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/альманах.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</p:spTree>
    <p:extLst>
      <p:ext uri="{BB962C8B-B14F-4D97-AF65-F5344CB8AC3E}">
        <p14:creationId xmlns:p14="http://schemas.microsoft.com/office/powerpoint/2010/main" val="228388231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923563" y="607896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Сценарний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тренінг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3067848" y="2162332"/>
            <a:ext cx="7932661" cy="219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навичок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створення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сценаріїв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блогів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комп’ютерних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ігор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відеороликів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ознайомлення з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сучасним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засобами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розробки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сценаріїв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реалізації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3067848" y="4283196"/>
            <a:ext cx="8495726" cy="138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Сценарій як факт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слова.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Сценарна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діяльність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епоху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цифрових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технологій</a:t>
            </a:r>
            <a:endParaRPr lang="ru-RU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7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628596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Педченко О.В., доцент кафедри прикладної філології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10590" r="17574"/>
          <a:stretch/>
        </p:blipFill>
        <p:spPr>
          <a:xfrm>
            <a:off x="41611" y="2294012"/>
            <a:ext cx="2775480" cy="210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7792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Сценарний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тренінг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941743" y="1557892"/>
            <a:ext cx="9984026" cy="4038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uk-UA" sz="2200" b="1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kumimoji="0" lang="uk-UA" sz="22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</a:t>
            </a:r>
            <a:br>
              <a:rPr kumimoji="0" lang="uk-UA" sz="22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</a:br>
            <a:r>
              <a:rPr kumimoji="0" lang="uk-UA" sz="22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kumimoji="0" lang="uk-UA" sz="2200" b="1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норми </a:t>
            </a: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літературної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мови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застосовувати у </a:t>
            </a: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практичній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діяльності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принципи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технології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прийоми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створення </a:t>
            </a: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текстів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сценаріїв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форми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реалізації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відео-проєктів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принципи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формування </a:t>
            </a: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сценарної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пропозиції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348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.</a:t>
            </a:r>
            <a:endParaRPr kumimoji="0" lang="uk-UA" sz="2200" b="0" i="0" u="none" strike="noStrike" kern="0" cap="none" spc="0" normalizeH="0" baseline="0" noProof="0" dirty="0">
              <a:ln>
                <a:noFill/>
              </a:ln>
              <a:solidFill>
                <a:srgbClr val="003480"/>
              </a:solidFill>
              <a:effectLst/>
              <a:uLnTx/>
              <a:uFillTx/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/>
            </a:r>
            <a:b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створювати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тексти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сценаріїв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 жанрами державною та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іноземними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мовами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організовувати та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презентувати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відео-проєкти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оформляти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презентувати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текст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сценарію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uk-UA" sz="22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7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</p:spTree>
    <p:extLst>
      <p:ext uri="{BB962C8B-B14F-4D97-AF65-F5344CB8AC3E}">
        <p14:creationId xmlns:p14="http://schemas.microsoft.com/office/powerpoint/2010/main" val="1680997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0" y="80025"/>
            <a:ext cx="11347449" cy="645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 smtClean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Антикорупція та доброчесність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2798671" y="856101"/>
            <a:ext cx="8382676" cy="140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</a:rPr>
              <a:t>сформувати розуміння поняття доброчесності та доброчесних стратегій поведінки, а також посприяти засвоєнню студентами практичних навичок, які допоможуть уникати корупції в повсякденному житті та діяти доброчесно в складних, неоднозначних життєвих ситуаціях.</a:t>
            </a:r>
            <a:endParaRPr lang="uk-UA" sz="2000" dirty="0">
              <a:solidFill>
                <a:schemeClr val="accent1">
                  <a:lumMod val="50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387070"/>
            <a:ext cx="859721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just">
              <a:buNone/>
            </a:pP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</a:rPr>
              <a:t>Завдання дисципліни 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</a:rPr>
              <a:t>— ознайомити студентів з історичними витоками, сутністю понять «корупція» й «доброчесність» та їх місцем в українському суспільстві; надати студентам цілісну систему знань про історію, сутність та складові корупції; сформувати розуміння важливості громадянського суспільства в запобіганні та протидії корупції; сформувати вміння знаходити та критично аналізувати інформацію; сформувати розуміння важливості медіа в запобіганні та протидії корупції; сформувати в студентів готовність долучатися до створення й забезпечення доброчесного освітнього середовища та навчити використовувати на практиці основні інструменти залучення молоді до розбудови доброчесного суспільства</a:t>
            </a:r>
            <a:endParaRPr lang="uk-UA" sz="2000" dirty="0">
              <a:solidFill>
                <a:schemeClr val="accent1">
                  <a:lumMod val="50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</a:t>
            </a:r>
            <a:r>
              <a:rPr lang="uk-UA" sz="240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3</a:t>
            </a:r>
            <a:r>
              <a:rPr lang="uk-UA" sz="2400" smtClean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      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5179670"/>
            <a:ext cx="2421683" cy="61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>
              <a:spcBef>
                <a:spcPts val="0"/>
              </a:spcBef>
              <a:buClr>
                <a:srgbClr val="000000"/>
              </a:buClr>
              <a:buSzPts val="2800"/>
              <a:buNone/>
              <a:defRPr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Камардіна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Ю.В., </a:t>
            </a: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SzPts val="2800"/>
              <a:buNone/>
              <a:defRPr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юридичних наук 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</a:t>
            </a:r>
            <a:r>
              <a:rPr lang="uk-UA" dirty="0" smtClean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права </a:t>
            </a:r>
            <a:endParaRPr lang="uk-UA" dirty="0">
              <a:solidFill>
                <a:srgbClr val="00206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9" y="2990340"/>
            <a:ext cx="213360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495" y="725215"/>
            <a:ext cx="2421681" cy="173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06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350729" y="24636"/>
            <a:ext cx="10521863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Історія вчень про державу і право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26301" y="1041723"/>
            <a:ext cx="10555046" cy="1098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just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отримання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здобувачами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першого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(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бакалаврського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)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рівня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вищої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освіти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знань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сутність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історією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становлення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найзначніших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впливових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доктрин про державу і право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минулих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епох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Розкриття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ключових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категорій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понять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держави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права.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267211"/>
            <a:ext cx="8763314" cy="375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</a:t>
            </a:r>
          </a:p>
          <a:p>
            <a:pPr marL="0" lvl="0" indent="0" algn="just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Політико-правова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думка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давнього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середньовіччя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Вчення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 державу та право модерну.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ru-RU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lvl="0" indent="-381000" algn="just"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теоретичні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концепти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різних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історичних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епох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найвідоміші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проєкти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створення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ідеальної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держави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історію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національних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теорій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держави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права</a:t>
            </a:r>
            <a:r>
              <a:rPr lang="ru-RU" sz="2400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ru-RU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>
              <a:spcBef>
                <a:spcPts val="0"/>
              </a:spcBef>
              <a:buSzPts val="2800"/>
              <a:buNone/>
            </a:pPr>
            <a:r>
              <a:rPr lang="ru-RU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Князькова</a:t>
            </a:r>
            <a:r>
              <a:rPr lang="ru-RU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Л.М., </a:t>
            </a:r>
          </a:p>
          <a:p>
            <a:pPr marL="0" lvl="0" indent="0" algn="ctr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юридичних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наук, доцент</a:t>
            </a:r>
            <a:endParaRPr lang="ru-RU" sz="1400" dirty="0"/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права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3664" y="2368552"/>
            <a:ext cx="2113755" cy="207932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46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350729" y="24636"/>
            <a:ext cx="10521863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Історія вчень про державу і право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1230003" y="1576052"/>
            <a:ext cx="8763314" cy="375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ru-RU" sz="2400" b="1" dirty="0" err="1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</a:t>
            </a:r>
          </a:p>
          <a:p>
            <a:pPr lvl="0" indent="-381000" algn="just"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формулювати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ідеї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принципи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уявлення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щодо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держави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права,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політики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законодавства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окремі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історичні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епохи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розрізняти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ідеологічну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відмінність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політико-правових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шкіл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напрямків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епохи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модерну; критично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оцінювати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теоретико-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правові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погляди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видатних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політиків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вчених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політико-правові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категорії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навчальної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дисципліни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давати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загальну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характеристику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сучасним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правовим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теоріям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принципам державного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будівництва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права </a:t>
            </a:r>
          </a:p>
        </p:txBody>
      </p:sp>
    </p:spTree>
    <p:extLst>
      <p:ext uri="{BB962C8B-B14F-4D97-AF65-F5344CB8AC3E}">
        <p14:creationId xmlns:p14="http://schemas.microsoft.com/office/powerpoint/2010/main" val="488694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923563" y="-39846"/>
            <a:ext cx="9509567" cy="1008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Захист соціальних прав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263864" y="714184"/>
            <a:ext cx="11092830" cy="111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buSzPts val="2800"/>
              <a:buNone/>
            </a:pPr>
            <a:r>
              <a:rPr lang="uk-UA" sz="22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отримання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здобувачами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першого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(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бакалаврського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)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рівня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вищої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освіти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знань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соціальних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прав,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міжнародно-правові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передумови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захисту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соціальних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 та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процесуальні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стандарти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форми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способи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захисту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забезпечення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соціальних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прав.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Вироблення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практичних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умінь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навичок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щодо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застосування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законодавства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соціальний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захист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endParaRPr sz="22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505205"/>
            <a:ext cx="8597211" cy="3285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ru-RU" sz="2400" dirty="0"/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права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системі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людини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Механізм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захисту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прав.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способи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прав.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ru-RU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lvl="0" indent="-381000" algn="just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громадян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місце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системі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людини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правовий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механізм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захисту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умовах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Євроінтеграції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міжнародно-правові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стандарти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захисту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прав.</a:t>
            </a:r>
            <a:endParaRPr lang="ru-RU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ru-RU" sz="2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</a:t>
            </a:r>
          </a:p>
          <a:p>
            <a:pPr lvl="0" indent="-381000" algn="just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напрями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удосконалення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форм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захисту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прав;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міжнародне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національне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законодавство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соціальний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захист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засоби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захисту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права на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соціальний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захист</a:t>
            </a:r>
            <a:r>
              <a:rPr lang="ru-RU" sz="2400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>
              <a:spcBef>
                <a:spcPts val="0"/>
              </a:spcBef>
              <a:buSzPts val="2800"/>
              <a:buNone/>
            </a:pPr>
            <a:r>
              <a:rPr lang="ru-RU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Князькова</a:t>
            </a:r>
            <a:r>
              <a:rPr lang="ru-RU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Л.М., </a:t>
            </a:r>
          </a:p>
          <a:p>
            <a:pPr marL="0" lvl="0" indent="0" algn="ctr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юридичних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наук, доцент</a:t>
            </a:r>
            <a:endParaRPr lang="ru-RU" sz="1400" dirty="0"/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права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3664" y="2368552"/>
            <a:ext cx="2113755" cy="207932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263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100208" y="1852"/>
            <a:ext cx="11247242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Правове регулювання трудової діяльності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79330" y="1081364"/>
            <a:ext cx="11347450" cy="106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just">
              <a:spcBef>
                <a:spcPts val="0"/>
              </a:spcBef>
              <a:buSzPts val="2800"/>
              <a:buNone/>
            </a:pPr>
            <a:r>
              <a:rPr lang="uk-UA" sz="22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отримання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здобувачами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першого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(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бакалаврського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)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рівня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вищої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освіти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знань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теоретичні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дефініції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галузі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застосування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праці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нормативних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актів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що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регулюють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трудові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відносини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а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також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набуття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необхідних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практичних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навичок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застосуванні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законодавства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працю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 </a:t>
            </a: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368553"/>
            <a:ext cx="8488872" cy="365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Індивідуальні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трудові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відносини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Колективні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трудові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відносини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SzPts val="2590"/>
              <a:buNone/>
            </a:pPr>
            <a:r>
              <a:rPr lang="ru-RU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lvl="0" indent="-382270" algn="just">
              <a:lnSpc>
                <a:spcPct val="110000"/>
              </a:lnSpc>
              <a:spcBef>
                <a:spcPts val="0"/>
              </a:spcBef>
              <a:buClr>
                <a:srgbClr val="003480"/>
              </a:buClr>
              <a:buSzPts val="242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громадян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місце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системі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людини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правовий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механізм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захисту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умовах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Євроінтеграції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міжнародно-правові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стандарти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захисту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джерела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трудового права,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види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трудових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правовідносин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загальні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положення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трудові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договори, порядок оплати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охорони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праці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види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юридичної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відповідальності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трудовим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правом,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види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трудових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</a:t>
            </a:r>
            <a:r>
              <a:rPr lang="ru-RU" sz="2400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ru-RU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>
              <a:spcBef>
                <a:spcPts val="0"/>
              </a:spcBef>
              <a:buSzPts val="2800"/>
              <a:buNone/>
            </a:pPr>
            <a:r>
              <a:rPr lang="ru-RU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Князькова</a:t>
            </a:r>
            <a:r>
              <a:rPr lang="ru-RU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Л.М., </a:t>
            </a:r>
          </a:p>
          <a:p>
            <a:pPr marL="0" lvl="0" indent="0" algn="ctr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юридичних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наук, доцент</a:t>
            </a:r>
            <a:endParaRPr lang="ru-RU" sz="1400" dirty="0"/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права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3664" y="2368552"/>
            <a:ext cx="2113755" cy="207932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405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100208" y="1852"/>
            <a:ext cx="11247242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Правове регулювання трудової діяльності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1287584" y="1580447"/>
            <a:ext cx="8488872" cy="365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10000"/>
              </a:lnSpc>
              <a:spcBef>
                <a:spcPts val="0"/>
              </a:spcBef>
              <a:buSzPts val="2590"/>
              <a:buNone/>
            </a:pPr>
            <a:r>
              <a:rPr lang="ru-RU" sz="2400" b="1" dirty="0" err="1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</a:t>
            </a:r>
          </a:p>
          <a:p>
            <a:pPr lvl="0" indent="-382270" algn="just">
              <a:lnSpc>
                <a:spcPct val="110000"/>
              </a:lnSpc>
              <a:spcBef>
                <a:spcPts val="0"/>
              </a:spcBef>
              <a:buClr>
                <a:srgbClr val="003480"/>
              </a:buClr>
              <a:buSzPts val="242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нормативні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акти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що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регулюють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трудові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правовідносини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саме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порядок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укладання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розірвання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трудового договору, оплати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охорони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праці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притягнення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юридичної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відповідальності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трудовим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правом,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правовий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механізм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щодо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розгляду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трудових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спорів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форм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види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захисту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трудових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прав.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права </a:t>
            </a:r>
          </a:p>
        </p:txBody>
      </p:sp>
    </p:spTree>
    <p:extLst>
      <p:ext uri="{BB962C8B-B14F-4D97-AF65-F5344CB8AC3E}">
        <p14:creationId xmlns:p14="http://schemas.microsoft.com/office/powerpoint/2010/main" val="982540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"/>
          <p:cNvSpPr/>
          <p:nvPr/>
        </p:nvSpPr>
        <p:spPr>
          <a:xfrm flipH="1">
            <a:off x="11356694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639746" y="355714"/>
            <a:ext cx="10515600" cy="1372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buClr>
                <a:srgbClr val="003480"/>
              </a:buClr>
            </a:pPr>
            <a:r>
              <a:rPr lang="uk-UA" sz="4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</a:rPr>
              <a:t>ДО УВАГИ КОРИСТУВАЧІВ КАТАЛОГУ</a:t>
            </a:r>
            <a:endParaRPr sz="4400" dirty="0">
              <a:solidFill>
                <a:srgbClr val="003480"/>
              </a:solidFill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747" y="185622"/>
            <a:ext cx="657200" cy="670479"/>
          </a:xfrm>
          <a:prstGeom prst="rect">
            <a:avLst/>
          </a:prstGeom>
        </p:spPr>
      </p:pic>
      <p:sp>
        <p:nvSpPr>
          <p:cNvPr id="9" name="Google Shape;113;p4"/>
          <p:cNvSpPr txBox="1">
            <a:spLocks noGrp="1"/>
          </p:cNvSpPr>
          <p:nvPr>
            <p:ph type="body" idx="1"/>
          </p:nvPr>
        </p:nvSpPr>
        <p:spPr>
          <a:xfrm>
            <a:off x="831850" y="1796716"/>
            <a:ext cx="10515600" cy="490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r>
              <a:rPr lang="uk-UA" b="1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Каталог</a:t>
            </a:r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елективних дисциплін Маріупольського державного університету</a:t>
            </a: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uk-UA" i="1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є систематизованим переліком </a:t>
            </a:r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елективних дисциплін циклу загальної підготовки, які кафедри МДУ пропонують для освітньо-професійних програм підготовки здобувачів вищої  освіти  за  спеціальностями  МДУ  на </a:t>
            </a:r>
            <a:r>
              <a:rPr lang="uk-UA" dirty="0" smtClean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першому (бакалаврському) </a:t>
            </a:r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рівні вищої освіти;</a:t>
            </a: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uk-UA" i="1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є свідченням спроможності кафедр </a:t>
            </a:r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МДУ </a:t>
            </a:r>
            <a:r>
              <a:rPr lang="uk-UA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оперативно</a:t>
            </a:r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задовольнити освітні потреби здобувачів вищої освіти для створення індивідуальної освітньої траєкторії навчання за обраними освітньо-професійними програмами;</a:t>
            </a: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Змістовні модулі дисциплін, форми навчання, методи активізації пізнавальної активності студентів під час проведення аудиторних занять і організації СРС </a:t>
            </a:r>
            <a:r>
              <a:rPr lang="uk-UA" i="1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спрямовані на формування загальних </a:t>
            </a:r>
            <a:r>
              <a:rPr lang="uk-UA" i="1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компетентностей</a:t>
            </a:r>
            <a:r>
              <a:rPr lang="uk-UA" i="1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, в </a:t>
            </a:r>
            <a:r>
              <a:rPr lang="uk-UA" i="1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т.ч</a:t>
            </a:r>
            <a:r>
              <a:rPr lang="uk-UA" i="1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. соціальних навичок,</a:t>
            </a:r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у здобувачів вищої освіти на певному рівні</a:t>
            </a: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 </a:t>
            </a: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2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1649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25674" y="-75523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Права жінок і гендерна рівність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29109" y="945846"/>
            <a:ext cx="11347450" cy="1052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indent="0" algn="just">
              <a:spcBef>
                <a:spcPts val="0"/>
              </a:spcBef>
              <a:buSzPts val="2800"/>
              <a:buNone/>
            </a:pPr>
            <a:r>
              <a:rPr lang="uk-UA" sz="31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здобувачів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предметних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компетентностей у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сфері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загальних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знань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міжнародні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регіональна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національні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стандарти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забезпечення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гендерної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рівності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належні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й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неналежні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практики у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цій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сфері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захисту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дискримінації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ознакою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3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статі</a:t>
            </a:r>
            <a:r>
              <a:rPr lang="ru-RU" sz="3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480153" y="1735282"/>
            <a:ext cx="8701193" cy="4283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Гендер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гендерна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рівність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концепції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зобов'язання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сфері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захисту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жінок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Забезпечення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гендерної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рівності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ru-RU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lvl="0" indent="-381000" algn="just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теоретичні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забезпечення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жінок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доктрин і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принципів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забезпечення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гендерної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рівності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інституціональні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аспекти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функціонування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відповідних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механізмів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lvl="0" indent="-381000" algn="just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базову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термінологію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сфері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антидискримінаційного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права, 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також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сфері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правового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забезпечення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гендерної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рівності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ru-RU" sz="2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</a:t>
            </a:r>
          </a:p>
          <a:p>
            <a:pPr lvl="0" indent="-381000" algn="just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розв’язувати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справи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сфері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забезпечення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захисту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жінок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lvl="0" indent="-381000" algn="just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навички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 прикладах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судових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справ з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огляду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розуміння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принципу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недискримінації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як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безпосередньо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діючого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права;</a:t>
            </a:r>
          </a:p>
          <a:p>
            <a:pPr lvl="0" indent="-381000" algn="just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проблемні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сфери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суспільних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відносин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яких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ризик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дискримінації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ознакою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є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найбільш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високим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і роль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юристів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захисті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жінок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lvl="0" indent="-381000" algn="just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враховувати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національного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механізму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забезпечення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захисту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людини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>
              <a:spcBef>
                <a:spcPts val="0"/>
              </a:spcBef>
              <a:buSzPts val="2800"/>
              <a:buNone/>
            </a:pPr>
            <a:r>
              <a:rPr lang="ru-RU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Політова</a:t>
            </a:r>
            <a:r>
              <a:rPr lang="ru-RU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А.С., </a:t>
            </a:r>
          </a:p>
          <a:p>
            <a:pPr marL="0" lvl="0" indent="0" algn="ctr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юридичних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наук, доцент</a:t>
            </a:r>
            <a:endParaRPr lang="ru-RU" sz="1400" dirty="0"/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права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3664" y="2368552"/>
            <a:ext cx="2113755" cy="207932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526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0" y="1852"/>
            <a:ext cx="11347449" cy="103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Вступ до права та практики Європейського суду з прав людини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342458" y="1041723"/>
            <a:ext cx="11004992" cy="140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just">
              <a:spcBef>
                <a:spcPts val="0"/>
              </a:spcBef>
              <a:buSzPts val="2800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підготовка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фахівців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які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мають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високу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правосвідомість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правову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культуру,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володіють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необхідними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їхній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професійній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діяльності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знаннями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щодо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міжнародного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механізму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захисту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людини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для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вирішення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конкретних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завдань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здібних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самостійно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грамотно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орієнтуватись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сучасних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правовідносинах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сфері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створення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функціонування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Європейського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суду з прав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людини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приймати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виважені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обґрунтовані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рішення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рамках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своєї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професійної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компетенції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492679"/>
            <a:ext cx="8763314" cy="352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Правовий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статус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Європейського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суду з прав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людини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Захист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Європейським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судом з прав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людини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окремих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 та свобод.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SzPts val="2170"/>
              <a:buNone/>
            </a:pPr>
            <a:r>
              <a:rPr lang="ru-RU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lvl="0" indent="-381000" algn="just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норми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чинного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законодавства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сфері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виконання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рішень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практики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Європейського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суду з прав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людини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правила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тлумачення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законодавства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метою правильного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його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lvl="0" indent="-381000" algn="just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сутність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механізму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захисту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людини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порядок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створення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функціонування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Європейського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суду з прав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людини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розгляд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ним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звернень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lvl="0" indent="-381000" algn="just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механізм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реалізації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права на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звернення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Європейського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суду з прав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людини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ru-RU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SzPts val="2170"/>
              <a:buNone/>
            </a:pPr>
            <a:endParaRPr lang="ru-RU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809101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>
              <a:spcBef>
                <a:spcPts val="0"/>
              </a:spcBef>
              <a:buSzPts val="2800"/>
              <a:buNone/>
            </a:pPr>
            <a:r>
              <a:rPr lang="ru-RU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Політова</a:t>
            </a:r>
            <a:r>
              <a:rPr lang="ru-RU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А.С., </a:t>
            </a:r>
          </a:p>
          <a:p>
            <a:pPr marL="0" lvl="0" indent="0" algn="ctr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юридичних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наук, доцент</a:t>
            </a:r>
            <a:endParaRPr lang="ru-RU" sz="1400" dirty="0"/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права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2458" y="2599615"/>
            <a:ext cx="2113755" cy="207932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770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0" y="1852"/>
            <a:ext cx="11347449" cy="103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Вступ до права та практики Європейського суду з прав людини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1067063" y="1618904"/>
            <a:ext cx="8763314" cy="352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just">
              <a:lnSpc>
                <a:spcPct val="120000"/>
              </a:lnSpc>
              <a:spcBef>
                <a:spcPts val="0"/>
              </a:spcBef>
              <a:buSzPts val="2170"/>
              <a:buNone/>
            </a:pPr>
            <a:endParaRPr lang="ru-RU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SzPts val="2170"/>
              <a:buNone/>
            </a:pPr>
            <a:r>
              <a:rPr lang="ru-RU" sz="2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</a:t>
            </a:r>
          </a:p>
          <a:p>
            <a:pPr lvl="0" indent="-381000" algn="just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юридичні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ситуації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правильно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кваліфікувати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визначати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правові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приписи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які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належить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також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обирати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правові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способи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реагування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залежно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фактичних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обставин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lvl="0" indent="-381000" algn="just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будувати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професійну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діяльність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давати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конституційно-правову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оцінку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рішень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публічної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влади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їхніх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посадових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осіб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права </a:t>
            </a:r>
          </a:p>
        </p:txBody>
      </p:sp>
    </p:spTree>
    <p:extLst>
      <p:ext uri="{BB962C8B-B14F-4D97-AF65-F5344CB8AC3E}">
        <p14:creationId xmlns:p14="http://schemas.microsoft.com/office/powerpoint/2010/main" val="382898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-2" y="-75523"/>
            <a:ext cx="11436505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Правове забезпечення боротьби з корупцією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259772" y="1041722"/>
            <a:ext cx="11087677" cy="1638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indent="0" algn="just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студентів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системи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знань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інших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компетентностей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щодо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особливостей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кримінальної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адміністративної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дисциплінарної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цивільно-правової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відповідальності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корупційні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пов’язані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корупцією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правопорушення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деяких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зарубіжних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країнах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причини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умови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вчинення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усунення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наслідків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вчинення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корупційних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правопорушень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також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розвиток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умінь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навичок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юридичної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кваліфікації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цих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правопорушень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також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навичок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правника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680570"/>
            <a:ext cx="8597211" cy="3348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Загальні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засади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запобігання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протидії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корупції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Юридична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відповідальність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корупційні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правопорушення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правопорушення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пов’язані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із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корупцією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SzPts val="2170"/>
              <a:buNone/>
            </a:pPr>
            <a:r>
              <a:rPr lang="ru-RU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lvl="0" indent="-381000" algn="just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сутності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корупції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вплив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суспільний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розвиток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lvl="0" indent="-381000" algn="just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чинники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що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обумовлюють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корупцію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нормативно-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правової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бази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запобігання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протидії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корупції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lvl="0" indent="-381000" algn="just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кримінальну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адміністративну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інші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види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відповідальності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корупційні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діяння</a:t>
            </a:r>
            <a:r>
              <a:rPr lang="ru-RU" sz="2400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ru-RU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3803" y="4809101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>
              <a:spcBef>
                <a:spcPts val="0"/>
              </a:spcBef>
              <a:buSzPts val="2800"/>
              <a:buNone/>
            </a:pPr>
            <a:r>
              <a:rPr lang="ru-RU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Політова</a:t>
            </a:r>
            <a:r>
              <a:rPr lang="ru-RU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А.С., </a:t>
            </a:r>
          </a:p>
          <a:p>
            <a:pPr marL="0" lvl="0" indent="0" algn="ctr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юридичних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наук, доцент</a:t>
            </a:r>
            <a:endParaRPr lang="ru-RU" sz="1400" dirty="0"/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права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7766" y="2680570"/>
            <a:ext cx="2113755" cy="207932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480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-2" y="-75523"/>
            <a:ext cx="11436505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Правове забезпечення боротьби з корупцією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1752864" y="1755779"/>
            <a:ext cx="8597211" cy="3348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just">
              <a:lnSpc>
                <a:spcPct val="120000"/>
              </a:lnSpc>
              <a:spcBef>
                <a:spcPts val="0"/>
              </a:spcBef>
              <a:buSzPts val="2170"/>
              <a:buNone/>
            </a:pPr>
            <a:r>
              <a:rPr lang="ru-RU" sz="2400" b="1" dirty="0" err="1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</a:t>
            </a:r>
          </a:p>
          <a:p>
            <a:pPr lvl="0" indent="-381000" algn="just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причини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виникнення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корупції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як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суспільного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явища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lvl="0" indent="-381000" algn="just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визначати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труднощі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складнощі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які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виникають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під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час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здійснення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корупції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тих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чи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інших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сферах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суспільно-економічного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життя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lvl="0" indent="-381000" algn="just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стан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перспективи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запобігання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протидії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корупції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кваліфікувати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такі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lvl="0" indent="-381000" algn="just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ts val="2400"/>
              <a:buFont typeface="Arsenal"/>
              <a:buChar char="●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розробляти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комплекс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антикорупційних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заходів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права </a:t>
            </a:r>
          </a:p>
        </p:txBody>
      </p:sp>
    </p:spTree>
    <p:extLst>
      <p:ext uri="{BB962C8B-B14F-4D97-AF65-F5344CB8AC3E}">
        <p14:creationId xmlns:p14="http://schemas.microsoft.com/office/powerpoint/2010/main" val="3177024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188495" y="1852"/>
            <a:ext cx="11158955" cy="854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Цифрові фінансові компетентності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87683" y="764087"/>
            <a:ext cx="11093664" cy="1835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35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35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  <a:r>
              <a:rPr lang="x-none" sz="35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формування у здобувачів </a:t>
            </a:r>
            <a:r>
              <a:rPr lang="uk-UA" sz="35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вищої освіти фінансових </a:t>
            </a:r>
            <a:r>
              <a:rPr lang="x-none" sz="35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35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, потрібних</a:t>
            </a:r>
            <a:r>
              <a:rPr lang="uk-UA" sz="35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35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для ефективного здійснення будь-якої фінансової діяльності у цифровому середовищі</a:t>
            </a:r>
            <a:r>
              <a:rPr lang="uk-UA" sz="35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зокрема користування та/або надання цифрових фінансових послуг, </a:t>
            </a:r>
            <a:r>
              <a:rPr lang="x-none" sz="35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розуміння цифрових фінансових ризиків та методів їх мінімізації, знання захисту персональних фінансових даних у цифровому середовищі, </a:t>
            </a:r>
            <a:r>
              <a:rPr lang="uk-UA" sz="35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 також </a:t>
            </a:r>
            <a:r>
              <a:rPr lang="x-none" sz="35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прав та обо</a:t>
            </a:r>
            <a:r>
              <a:rPr lang="uk-UA" sz="35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35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35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язків</a:t>
            </a:r>
            <a:r>
              <a:rPr lang="uk-UA" sz="35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35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споживачів цифрових фінансових послуг і процедур забезпечення їх виконання</a:t>
            </a:r>
            <a:r>
              <a:rPr lang="uk-UA" sz="35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та захисту таких прав.</a:t>
            </a:r>
            <a:endParaRPr lang="x-none" sz="3500" dirty="0">
              <a:solidFill>
                <a:schemeClr val="accent1">
                  <a:lumMod val="50000"/>
                </a:schemeClr>
              </a:solidFill>
              <a:latin typeface="Arsenal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302251" y="2516238"/>
            <a:ext cx="9045199" cy="331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8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Arsenal"/>
                <a:cs typeface="Times New Roman" panose="02020603050405020304" pitchFamily="18" charset="0"/>
                <a:sym typeface="Arsenal"/>
              </a:rPr>
              <a:t>1. Система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Arsenal"/>
                <a:cs typeface="Times New Roman" panose="02020603050405020304" pitchFamily="18" charset="0"/>
                <a:sym typeface="Arsenal"/>
              </a:rPr>
              <a:t>фінансових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Arsenal"/>
                <a:cs typeface="Times New Roman" panose="02020603050405020304" pitchFamily="18" charset="0"/>
                <a:sym typeface="Arsenal"/>
              </a:rPr>
              <a:t> компетентностей в еру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Arsenal"/>
                <a:cs typeface="Times New Roman" panose="02020603050405020304" pitchFamily="18" charset="0"/>
                <a:sym typeface="Arsenal"/>
              </a:rPr>
              <a:t>цифрової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Arsenal"/>
                <a:cs typeface="Times New Roman" panose="02020603050405020304" pitchFamily="18" charset="0"/>
                <a:sym typeface="Arsenal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Arsenal"/>
                <a:cs typeface="Times New Roman" panose="02020603050405020304" pitchFamily="18" charset="0"/>
                <a:sym typeface="Arsenal"/>
              </a:rPr>
              <a:t>трансформації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Arsenal"/>
                <a:cs typeface="Times New Roman" panose="02020603050405020304" pitchFamily="18" charset="0"/>
                <a:sym typeface="Arsenal"/>
              </a:rPr>
              <a:t>.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Критерії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ефективності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фінансових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стратегій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здатності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фінансової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стійкості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Arsenal" panose="020B0604020202020204" charset="-52"/>
              <a:ea typeface="Times New Roman" panose="02020603050405020304" pitchFamily="18" charset="0"/>
              <a:cs typeface="Times New Roman" panose="02020603050405020304" pitchFamily="18" charset="0"/>
              <a:sym typeface="Arsenal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18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18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590"/>
              <a:buNone/>
            </a:pPr>
            <a:r>
              <a:rPr lang="ru-RU" sz="18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Times New Roman" panose="02020603050405020304" pitchFamily="18" charset="0"/>
                <a:sym typeface="Arsenal"/>
              </a:rPr>
              <a:t>знати:</a:t>
            </a:r>
          </a:p>
          <a:p>
            <a:pPr marL="0" indent="-382270" algn="just">
              <a:lnSpc>
                <a:spcPct val="100000"/>
              </a:lnSpc>
              <a:spcBef>
                <a:spcPts val="0"/>
              </a:spcBef>
              <a:buClr>
                <a:srgbClr val="003480"/>
              </a:buClr>
              <a:buSzPts val="2420"/>
              <a:buFont typeface="Arsenal"/>
              <a:buChar char="●"/>
            </a:pP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базову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фінансову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термінологію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фінансові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операції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використанням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цифрових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платіжні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розрахункові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кредитні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депозитні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страхові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), а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перегляд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особистої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фінансової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цифрових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пристрої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мінімізації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цифрових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фінансових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ризиків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правила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кібербезпеки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персональних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фінансових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права та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обов’язки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споживачів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цифрових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фінансових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процедури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а 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прав таких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споживачів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800" dirty="0">
                <a:latin typeface="Arsenal" panose="020B0604020202020204" charset="-52"/>
                <a:cs typeface="Times New Roman" panose="02020603050405020304" pitchFamily="18" charset="0"/>
              </a:rPr>
              <a:t>  </a:t>
            </a:r>
            <a:endParaRPr lang="ru-RU" sz="1800" b="1" dirty="0">
              <a:solidFill>
                <a:srgbClr val="003480"/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-70086" y="5045695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>
              <a:spcBef>
                <a:spcPts val="0"/>
              </a:spcBef>
              <a:buSzPts val="2800"/>
              <a:buNone/>
            </a:pPr>
            <a:r>
              <a:rPr lang="ru-RU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Пожидаєва</a:t>
            </a:r>
            <a:r>
              <a:rPr lang="ru-RU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М.А., </a:t>
            </a:r>
          </a:p>
          <a:p>
            <a:pPr marL="0" lvl="0" indent="0" algn="ctr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юридичних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наук, доцент</a:t>
            </a:r>
            <a:endParaRPr lang="ru-RU" sz="1400" dirty="0"/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права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877" y="2782994"/>
            <a:ext cx="2113755" cy="207932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932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188495" y="1852"/>
            <a:ext cx="11158955" cy="854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Цифрові фінансові компетентності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1121659" y="1492762"/>
            <a:ext cx="9045199" cy="388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03480"/>
              </a:buClr>
              <a:buSzPts val="2420"/>
              <a:buNone/>
            </a:pPr>
            <a:r>
              <a:rPr lang="ru-RU" sz="1800" b="1" dirty="0" err="1" smtClean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вміти</a:t>
            </a:r>
            <a:r>
              <a:rPr lang="ru-RU" sz="18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:</a:t>
            </a:r>
          </a:p>
          <a:p>
            <a:pPr marL="0" indent="-382270" algn="just">
              <a:lnSpc>
                <a:spcPct val="100000"/>
              </a:lnSpc>
              <a:spcBef>
                <a:spcPts val="0"/>
              </a:spcBef>
              <a:buClr>
                <a:srgbClr val="003480"/>
              </a:buClr>
              <a:buSzPts val="2420"/>
              <a:buFont typeface="Arsenal"/>
              <a:buChar char="●"/>
            </a:pP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управляти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особистими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фінансами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ризиками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умовах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цифровізації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здійснювати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фінансове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планування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бюджетування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користуватись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фінансовими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послугами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що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надаються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дистанційно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, через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мобільні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застосунки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, онлайн,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застосовувати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цифрові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способи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заощаджень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інвестувань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онтролювати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регулярність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отримання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доходів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 з метою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покриття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запланованих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витрат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забезпечення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фінансової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стійкості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досягнення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запланованих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фінансових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цілей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cs typeface="Times New Roman" panose="02020603050405020304" pitchFamily="18" charset="0"/>
              </a:rPr>
              <a:t>,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приймати обґрунтовані фінансові рішення та розробляти ефективні стратегії для досягнення фінансового добробуту. </a:t>
            </a:r>
            <a:endParaRPr lang="x-none" sz="1800" dirty="0">
              <a:solidFill>
                <a:schemeClr val="accent1">
                  <a:lumMod val="50000"/>
                </a:schemeClr>
              </a:solidFill>
              <a:latin typeface="Arsenal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права </a:t>
            </a:r>
          </a:p>
        </p:txBody>
      </p:sp>
    </p:spTree>
    <p:extLst>
      <p:ext uri="{BB962C8B-B14F-4D97-AF65-F5344CB8AC3E}">
        <p14:creationId xmlns:p14="http://schemas.microsoft.com/office/powerpoint/2010/main" val="1372902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923563" y="-125260"/>
            <a:ext cx="9509567" cy="86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Податкове консультування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0" y="520860"/>
            <a:ext cx="11181347" cy="2086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формування у здобувачів вищої освіти розуміння основних положень, особливостей організації та здійснення консультування (консалтингу) у сфері оподаткування відповідно до законодавства України та країн-членів ЄС, правового статусу податкового консультанта, змісту договорів про уникнення подвійного оподаткування між країнами, а також системи </a:t>
            </a:r>
            <a:r>
              <a:rPr lang="uk-UA" sz="24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компетентностей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щодо організації та надання консультацій у сфері оподаткування, податкового аудиту, податкового планування,</a:t>
            </a:r>
            <a:r>
              <a:rPr lang="uk-UA" sz="2400" i="1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опанування матеріалів судової практики та методів позасудового вирішення спорів у податковому консультуванні.</a:t>
            </a:r>
            <a:endParaRPr lang="x-none" sz="2400" dirty="0">
              <a:solidFill>
                <a:schemeClr val="accent1">
                  <a:lumMod val="50000"/>
                </a:schemeClr>
              </a:solidFill>
              <a:latin typeface="Arsenal" panose="020B0604020202020204" charset="-52"/>
              <a:ea typeface="Times New Roman" panose="02020603050405020304" pitchFamily="18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376664" y="2343499"/>
            <a:ext cx="8980030" cy="3814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SzPts val="2800"/>
              <a:buNone/>
            </a:pPr>
            <a:r>
              <a:rPr lang="ru-RU" sz="20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Times New Roman" panose="02020603050405020304" pitchFamily="18" charset="0"/>
                <a:sym typeface="Arsenal"/>
              </a:rPr>
              <a:t>1.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Arsenal"/>
                <a:cs typeface="Times New Roman" panose="02020603050405020304" pitchFamily="18" charset="0"/>
                <a:sym typeface="Arsenal"/>
              </a:rPr>
              <a:t>Правові засади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Arsenal"/>
                <a:cs typeface="Times New Roman" panose="02020603050405020304" pitchFamily="18" charset="0"/>
                <a:sym typeface="Arsenal"/>
              </a:rPr>
              <a:t>здійснення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Arsenal"/>
                <a:cs typeface="Times New Roman" panose="02020603050405020304" pitchFamily="18" charset="0"/>
                <a:sym typeface="Arsenal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Arsenal"/>
                <a:cs typeface="Times New Roman" panose="02020603050405020304" pitchFamily="18" charset="0"/>
                <a:sym typeface="Arsenal"/>
              </a:rPr>
              <a:t>податкового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Arsenal"/>
                <a:cs typeface="Times New Roman" panose="02020603050405020304" pitchFamily="18" charset="0"/>
                <a:sym typeface="Arsenal"/>
              </a:rPr>
              <a:t> консалтингу.</a:t>
            </a: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SzPts val="2800"/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2.Податкове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консультування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під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час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застосування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податкового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законодавства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Україні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senal" panose="020B0604020202020204" charset="-52"/>
              <a:ea typeface="Arsenal"/>
              <a:cs typeface="Times New Roman" panose="02020603050405020304" pitchFamily="18" charset="0"/>
              <a:sym typeface="Arsenal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0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SzPts val="2590"/>
              <a:buNone/>
            </a:pPr>
            <a:r>
              <a:rPr lang="ru-RU" sz="20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знати:</a:t>
            </a:r>
          </a:p>
          <a:p>
            <a:pPr indent="-382270" algn="just">
              <a:lnSpc>
                <a:spcPct val="110000"/>
              </a:lnSpc>
              <a:buClr>
                <a:srgbClr val="003480"/>
              </a:buClr>
              <a:buSzPts val="2420"/>
              <a:buFont typeface="Arsenal"/>
              <a:buChar char="●"/>
            </a:pP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основні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терміни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поняття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податкового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консультування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зміст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правовідносин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сфері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консалтингу з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питань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оподаткування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правовий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статус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суб’єктів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податкового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консультування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їх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права та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обов’язки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;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відмежування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юридичних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аспектів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податкового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консультування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від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економічних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;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переваги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недоліки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загальної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спрощеної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 систем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оподаткування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</a:rPr>
              <a:t>;</a:t>
            </a:r>
            <a:endParaRPr lang="ru-RU" sz="2000" b="1" dirty="0">
              <a:solidFill>
                <a:srgbClr val="003480"/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-22509" y="4949550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>
              <a:spcBef>
                <a:spcPts val="0"/>
              </a:spcBef>
              <a:buSzPts val="2800"/>
              <a:buNone/>
            </a:pPr>
            <a:r>
              <a:rPr lang="ru-RU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Пожидаєва</a:t>
            </a:r>
            <a:r>
              <a:rPr lang="ru-RU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М.А., </a:t>
            </a:r>
          </a:p>
          <a:p>
            <a:pPr marL="0" lvl="0" indent="0" algn="ctr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юридичних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наук, доцент</a:t>
            </a:r>
            <a:endParaRPr lang="ru-RU" sz="1400" dirty="0"/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права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1454" y="2606864"/>
            <a:ext cx="2113755" cy="207932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272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923563" y="-125260"/>
            <a:ext cx="9509567" cy="86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Податкове консультування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1188332" y="1471808"/>
            <a:ext cx="8980030" cy="3814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10000"/>
              </a:lnSpc>
              <a:spcBef>
                <a:spcPts val="0"/>
              </a:spcBef>
              <a:buSzPts val="2590"/>
              <a:buNone/>
            </a:pPr>
            <a:r>
              <a:rPr lang="ru-RU" sz="2000" b="1" dirty="0" err="1" smtClean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вміти</a:t>
            </a:r>
            <a:r>
              <a:rPr lang="ru-RU" sz="20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:</a:t>
            </a:r>
          </a:p>
          <a:p>
            <a:pPr indent="-382270" algn="just">
              <a:lnSpc>
                <a:spcPct val="110000"/>
              </a:lnSpc>
              <a:buClr>
                <a:srgbClr val="003480"/>
              </a:buClr>
              <a:buSzPts val="2420"/>
              <a:buFont typeface="Arsenal"/>
              <a:buChar char="●"/>
            </a:pP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Times New Roman" panose="02020603050405020304" pitchFamily="18" charset="0"/>
                <a:sym typeface="Arsenal"/>
              </a:rPr>
              <a:t>застосовувати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Times New Roman" panose="02020603050405020304" pitchFamily="18" charset="0"/>
                <a:sym typeface="Arsenal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відповідні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норми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Податкового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кодексу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Митного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кодексу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практичних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податкового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консалтингу та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якісних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консультацій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оподаткування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враховують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законні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інтереси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особі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контролюючих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платників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податків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користуватись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правовим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механізмом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податкових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спорів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прав як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платників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податків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так і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Times New Roman" panose="02020603050405020304" pitchFamily="18" charset="0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права </a:t>
            </a:r>
          </a:p>
        </p:txBody>
      </p:sp>
    </p:spTree>
    <p:extLst>
      <p:ext uri="{BB962C8B-B14F-4D97-AF65-F5344CB8AC3E}">
        <p14:creationId xmlns:p14="http://schemas.microsoft.com/office/powerpoint/2010/main" val="2027869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0" y="1852"/>
            <a:ext cx="11356694" cy="854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Право інтелектуальної власності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214505" y="755893"/>
            <a:ext cx="10927683" cy="117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just">
              <a:spcBef>
                <a:spcPts val="0"/>
              </a:spcBef>
              <a:buSzPts val="2800"/>
              <a:buNone/>
            </a:pPr>
            <a:r>
              <a:rPr lang="uk-UA" sz="22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формування у здобувачів вищої освіти теоретичних та практичних знань стосовно вирішення на професійному рівні завдань у сфері правового регулювання відносин, що відносяться до інтелектуальної власності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367420" y="1613691"/>
            <a:ext cx="9069083" cy="419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2800"/>
              <a:buNone/>
              <a:defRPr/>
            </a:pP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Загальна характеристика прав інтелектуальної власності.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2800"/>
              <a:buNone/>
              <a:defRPr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Правовий режим об’єктів права інтелектуальної власності. Правова охорона окремих об’єктів права інтелектуальної власності.</a:t>
            </a:r>
            <a:endParaRPr lang="uk-UA" sz="20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2800"/>
              <a:buNone/>
              <a:defRPr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знати:</a:t>
            </a:r>
          </a:p>
          <a:p>
            <a:pPr marL="342900" algn="just"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загальні поняття та історію розвитку  інтелектуальної власності;</a:t>
            </a:r>
          </a:p>
          <a:p>
            <a:pPr marL="342900" algn="just"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сучасне законодавство в сфері  інтелектуальної власності;</a:t>
            </a:r>
          </a:p>
          <a:p>
            <a:pPr marL="342900" algn="just"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види  інтелектуальної власності;</a:t>
            </a:r>
          </a:p>
          <a:p>
            <a:pPr marL="342900" algn="just"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правові вимоги до об’єктів інтелектуальної власності та порядок оформлення прав на них;</a:t>
            </a:r>
          </a:p>
          <a:p>
            <a:pPr marL="342900" algn="just"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правовий статус суб’єктів  інтелектуальної власності;</a:t>
            </a:r>
          </a:p>
          <a:p>
            <a:pPr marL="342900" algn="just"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правове регулювання авторських і суміжних прав;</a:t>
            </a:r>
          </a:p>
          <a:p>
            <a:pPr marL="342900" algn="just"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правове регулювання патентних прав;</a:t>
            </a:r>
          </a:p>
          <a:p>
            <a:pPr marL="342900" algn="just"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 теоретичні та практичні питання захисту інтелектуальної власності;</a:t>
            </a:r>
          </a:p>
          <a:p>
            <a:pPr marL="342900" algn="just"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відповідальність за порушення  інтелектуальної власності. 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>
              <a:spcBef>
                <a:spcPts val="0"/>
              </a:spcBef>
              <a:buClr>
                <a:srgbClr val="000000"/>
              </a:buClr>
              <a:buSzPts val="2800"/>
              <a:buNone/>
              <a:defRPr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Камардіна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Ю.В., </a:t>
            </a: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SzPts val="2800"/>
              <a:buNone/>
              <a:defRPr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юридичних наук 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права 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3664" y="2368552"/>
            <a:ext cx="2113755" cy="207932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235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960656" y="210962"/>
            <a:ext cx="10245436" cy="93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Основи фінансової грамотності</a:t>
            </a:r>
            <a:endParaRPr lang="uk-UA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895997" y="1039091"/>
            <a:ext cx="10434898" cy="109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buSzPts val="2800"/>
              <a:buNone/>
            </a:pPr>
            <a:r>
              <a:rPr lang="uk-UA" sz="2000" b="1" dirty="0">
                <a:solidFill>
                  <a:srgbClr val="00206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000" dirty="0">
                <a:solidFill>
                  <a:srgbClr val="00206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</a:rPr>
              <a:t>формування у майбутніх бакалаврів базових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</a:rPr>
              <a:t>компетентностей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</a:rPr>
              <a:t> в сфері фінансової грамотності,  знань і вмінь щодо сутності, методів та засобів управління особистими фінансами, необхідних для прийняття зважених фінансових в умовах економічної нестабільності.</a:t>
            </a:r>
            <a:endParaRPr lang="uk-UA" sz="2000" dirty="0">
              <a:solidFill>
                <a:schemeClr val="accent1">
                  <a:lumMod val="50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5985342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905432" y="2292528"/>
            <a:ext cx="8432774" cy="352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2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Змістовні модулі</a:t>
            </a:r>
            <a:endParaRPr lang="uk-UA" sz="2200" dirty="0">
              <a:latin typeface="Arsenal" panose="020B0604020202020204" charset="-52"/>
            </a:endParaRPr>
          </a:p>
          <a:p>
            <a:pPr marL="628650" indent="-514350">
              <a:buAutoNum type="arabicPeriod"/>
            </a:pPr>
            <a:r>
              <a:rPr lang="uk-UA" sz="2200" dirty="0">
                <a:solidFill>
                  <a:srgbClr val="002060"/>
                </a:solidFill>
                <a:latin typeface="Arsenal" panose="020B0604020202020204" charset="-52"/>
                <a:cs typeface="Calibri" panose="020F0502020204030204" pitchFamily="34" charset="0"/>
              </a:rPr>
              <a:t>Власні фінанси та фінансова безпека.</a:t>
            </a:r>
          </a:p>
          <a:p>
            <a:pPr marL="628650" indent="-514350">
              <a:buAutoNum type="arabicPeriod"/>
            </a:pPr>
            <a:r>
              <a:rPr lang="uk-UA" sz="2200" dirty="0">
                <a:solidFill>
                  <a:srgbClr val="002060"/>
                </a:solidFill>
                <a:latin typeface="Arsenal" panose="020B0604020202020204" charset="-52"/>
                <a:cs typeface="Calibri" panose="020F0502020204030204" pitchFamily="34" charset="0"/>
              </a:rPr>
              <a:t>Практичні аспекти управління особистими фінансами.</a:t>
            </a:r>
          </a:p>
          <a:p>
            <a:pPr marL="114300" indent="0">
              <a:buNone/>
            </a:pPr>
            <a:endParaRPr lang="en-US" sz="3100" b="1" dirty="0">
              <a:solidFill>
                <a:srgbClr val="002060"/>
              </a:solidFill>
              <a:latin typeface="Arsenal" panose="020B0604020202020204" charset="-52"/>
              <a:ea typeface="Arsenal"/>
              <a:cs typeface="Calibri" panose="020F0502020204030204" pitchFamily="34" charset="0"/>
              <a:sym typeface="Arsenal"/>
            </a:endParaRPr>
          </a:p>
          <a:p>
            <a:pPr marL="114300" indent="0">
              <a:buNone/>
            </a:pPr>
            <a:r>
              <a:rPr lang="uk-UA" sz="3100" b="1" dirty="0">
                <a:solidFill>
                  <a:srgbClr val="002060"/>
                </a:solidFill>
                <a:latin typeface="Arsenal" panose="020B0604020202020204" charset="-52"/>
                <a:ea typeface="Arsenal"/>
                <a:cs typeface="Calibri" panose="020F0502020204030204" pitchFamily="34" charset="0"/>
                <a:sym typeface="Arsenal"/>
              </a:rPr>
              <a:t>Результати навчання:</a:t>
            </a:r>
          </a:p>
          <a:p>
            <a:pPr algn="just">
              <a:spcAft>
                <a:spcPts val="800"/>
              </a:spcAft>
            </a:pPr>
            <a:r>
              <a:rPr lang="uk-UA" sz="1900" dirty="0">
                <a:solidFill>
                  <a:schemeClr val="accent1">
                    <a:lumMod val="50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Оволодіння сучасними знаннями в області фінансової грамотності з метою забезпечення власної фінансової стійкості та адаптації до вимог сучасного суспільства. Мати уявлення і вміти практично застосовувати інструменти та засоби планування витрат і доходів, управління особистими фінансами. Формування досвіду раціональної економічної поведінки та прийняття самостійних фінансових рішень.</a:t>
            </a:r>
            <a:endParaRPr lang="ru-RU" sz="1900" dirty="0">
              <a:solidFill>
                <a:schemeClr val="accent1">
                  <a:lumMod val="50000"/>
                </a:schemeClr>
              </a:solidFill>
              <a:effectLst/>
              <a:latin typeface="Arsenal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0" y="6018835"/>
            <a:ext cx="11375182" cy="839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ІІІ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 (14 годин лекційних занять, 16 годин практичних занять)\3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860350" y="4591504"/>
            <a:ext cx="2010233" cy="109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Балабанова Н.В., </a:t>
            </a:r>
          </a:p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економіки та міжнародних економічних відносин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економіки та міжнародних економічних відносин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E4A43F-9FEB-2854-4B22-E522E29BE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94" y="2393621"/>
            <a:ext cx="1961965" cy="216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0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-204716"/>
            <a:ext cx="10343147" cy="1504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Екологічні права людини в умовах глобальних кліматичних змін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1" y="1041723"/>
            <a:ext cx="11436502" cy="155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just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формування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 здобувачів необхідних знань та навичок у сфері забезпечення екологічних прав людини в умовах кліматичних змін на прикладі зусиль світової спільноти щодо запобігання зміні клімату та світової системи безпеки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238233"/>
            <a:ext cx="8597211" cy="3552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SzPts val="2800"/>
              <a:buNone/>
              <a:defRPr/>
            </a:pP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Екологічні права людини у міжнародній правовій доктрині.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SzPts val="2800"/>
              <a:buNone/>
              <a:defRPr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Міжнародно-правовий статус екологічних мігрантів.</a:t>
            </a:r>
            <a:endParaRPr lang="uk-UA" sz="20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 algn="just"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lvl="0" indent="0" algn="just">
              <a:spcBef>
                <a:spcPts val="0"/>
              </a:spcBef>
              <a:buClr>
                <a:srgbClr val="000000"/>
              </a:buClr>
              <a:buSzPts val="2800"/>
              <a:buNone/>
              <a:defRPr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знати:</a:t>
            </a:r>
          </a:p>
          <a:p>
            <a:pPr marL="342900" algn="just"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міжнародно-правові стандарти в галузі екологічних прав людини;</a:t>
            </a:r>
          </a:p>
          <a:p>
            <a:pPr marL="342900" algn="just"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елементи правового механізму реалізації екологічних прав людини в умовах глобальних кліматичних змін;</a:t>
            </a:r>
          </a:p>
          <a:p>
            <a:pPr marL="342900" algn="just"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теоретичні основи регулювання міжнародно-правового статусу екологічних мігрантів;</a:t>
            </a:r>
          </a:p>
          <a:p>
            <a:pPr marL="342900" algn="just"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перспективи визначення міжнародно-правового статусу екологічних мігрантів. 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>
              <a:spcBef>
                <a:spcPts val="0"/>
              </a:spcBef>
              <a:buClr>
                <a:srgbClr val="000000"/>
              </a:buClr>
              <a:buSzPts val="2800"/>
              <a:buNone/>
              <a:defRPr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Камардіна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Ю.В., </a:t>
            </a: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SzPts val="2800"/>
              <a:buNone/>
              <a:defRPr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юридичних наук 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права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3664" y="2368552"/>
            <a:ext cx="2113755" cy="207932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851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10905" y="7893"/>
            <a:ext cx="9509567" cy="848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Право екологічної безпеки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188495" y="775936"/>
            <a:ext cx="11158955" cy="146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>
              <a:spcBef>
                <a:spcPts val="0"/>
              </a:spcBef>
              <a:buClr>
                <a:srgbClr val="000000"/>
              </a:buClr>
              <a:buSzPts val="2800"/>
              <a:buNone/>
            </a:pPr>
            <a:r>
              <a:rPr lang="uk-UA" sz="22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 у здобувачів системи знань стосовно правового регулювання забезпечення права екологічної безпеки, державно-правових механізмів управління цією сферою, у тому числі юридичної відповідальності як складової забезпечення екологічної безпеки.</a:t>
            </a: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367417" y="1651379"/>
            <a:ext cx="8980031" cy="401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800"/>
              <a:buNone/>
            </a:pPr>
            <a:r>
              <a:rPr lang="uk-UA" sz="19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800"/>
              <a:buNone/>
            </a:pP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правове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регулювання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права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екологічної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безпеки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800"/>
              <a:buNone/>
            </a:pP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Забезпечення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екологічної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безпеки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різних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сферах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діяльності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Міжнародно-правове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регулювання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забезпечення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екологічної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безпеки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uk-UA" sz="19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9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9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знати:</a:t>
            </a:r>
          </a:p>
          <a:p>
            <a:pPr marL="342900" algn="just">
              <a:spcBef>
                <a:spcPts val="0"/>
              </a:spcBef>
              <a:buSzPts val="2800"/>
            </a:pP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загальні поняття та систему права екологічної безпеки;</a:t>
            </a:r>
          </a:p>
          <a:p>
            <a:pPr marL="342900" algn="just">
              <a:spcBef>
                <a:spcPts val="0"/>
              </a:spcBef>
              <a:buSzPts val="2800"/>
            </a:pP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державно-правове регулювання забезпечення екологічної безпеки; законодавство ЄС про екологічну безпеку;</a:t>
            </a:r>
          </a:p>
          <a:p>
            <a:pPr marL="342900" algn="just">
              <a:spcBef>
                <a:spcPts val="0"/>
              </a:spcBef>
              <a:buSzPts val="2800"/>
            </a:pP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організаційно-правові засади </a:t>
            </a:r>
            <a:r>
              <a:rPr lang="x-none" sz="190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державно-правового </a:t>
            </a: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регулювання екологічної безпеки;</a:t>
            </a:r>
          </a:p>
          <a:p>
            <a:pPr marL="342900" algn="just">
              <a:spcBef>
                <a:spcPts val="0"/>
              </a:spcBef>
              <a:buSzPts val="2800"/>
            </a:pP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види  екологічної безпеки;</a:t>
            </a:r>
          </a:p>
          <a:p>
            <a:pPr marL="342900" algn="just">
              <a:spcBef>
                <a:spcPts val="0"/>
              </a:spcBef>
              <a:buSzPts val="2800"/>
            </a:pP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права і обов’язки суб’єктів правовідносин в сфері забезпечення екологічної безпеки;</a:t>
            </a:r>
          </a:p>
          <a:p>
            <a:pPr marL="342900" algn="just">
              <a:spcBef>
                <a:spcPts val="0"/>
              </a:spcBef>
              <a:buSzPts val="2800"/>
            </a:pP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види і підстави юридичної відповідальності в сфері забезпечення екологічної безпеки;</a:t>
            </a:r>
          </a:p>
          <a:p>
            <a:pPr marL="342900" algn="just">
              <a:spcBef>
                <a:spcPts val="0"/>
              </a:spcBef>
              <a:buSzPts val="2800"/>
            </a:pP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міжнародно-правове регулювання забезпечення права екологічної безпеки.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</a:t>
            </a:r>
            <a:r>
              <a:rPr lang="x-none" sz="1400" b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овейно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Ю.В., </a:t>
            </a:r>
          </a:p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x-none" sz="1400" b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старший викладач</a:t>
            </a: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кафедри права 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права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88495" y="2368552"/>
            <a:ext cx="2113755" cy="207932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264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-136477" y="1852"/>
            <a:ext cx="11483928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Міжнародне екологічне співробітництво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188495" y="1041723"/>
            <a:ext cx="11158955" cy="1326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just">
              <a:spcBef>
                <a:spcPts val="0"/>
              </a:spcBef>
              <a:buSzPts val="2800"/>
              <a:buNone/>
            </a:pPr>
            <a:r>
              <a:rPr lang="uk-UA" sz="22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оволодіння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здобувачами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поглибленими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знаннями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міжнародного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співробітництва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сфері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охорони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навколишнього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середовища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його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складових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компонентів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умовах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сталого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2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розвитку</a:t>
            </a:r>
            <a:r>
              <a:rPr lang="ru-RU" sz="22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367420" y="1978926"/>
            <a:ext cx="9069084" cy="393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9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2800"/>
              <a:buNone/>
              <a:defRPr/>
            </a:pP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Основоположні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засади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міжнародного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екологічного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співробітництва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2800"/>
              <a:buNone/>
              <a:defRPr/>
            </a:pP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Міжнародно-правова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охорона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навколишньго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природного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середовища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його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складових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компонентів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uk-UA" sz="19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9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2800"/>
              <a:buNone/>
              <a:defRPr/>
            </a:pPr>
            <a:r>
              <a:rPr lang="uk-UA" sz="19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знати:</a:t>
            </a:r>
          </a:p>
          <a:p>
            <a:pPr marL="342900" algn="just"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іжнародно-правовий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механізм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охорони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навколишнього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природного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середовища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його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складових</a:t>
            </a:r>
            <a:r>
              <a:rPr lang="ru-RU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компонентів</a:t>
            </a: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342900" algn="just"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класифікацію та зміст міжнародних угод з охорони довкілля як джерел міжнародного екологічного права;</a:t>
            </a:r>
          </a:p>
          <a:p>
            <a:pPr marL="342900" algn="just"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завдання, головні напрямки діяльності та роль міжнародних організацій в сфері охорони довкілля;</a:t>
            </a:r>
          </a:p>
          <a:p>
            <a:pPr marL="342900" algn="just"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правове регулювання в галузі попередження зміни клімату в рамках ЄС; </a:t>
            </a:r>
          </a:p>
          <a:p>
            <a:pPr marL="342900" algn="just"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міжнародно-правове регулювання охорони та захисту довкілля та його складових;</a:t>
            </a:r>
          </a:p>
          <a:p>
            <a:pPr marL="342900" algn="just">
              <a:spcBef>
                <a:spcPts val="0"/>
              </a:spcBef>
              <a:buClr>
                <a:srgbClr val="000000"/>
              </a:buClr>
              <a:buSzPts val="2800"/>
              <a:defRPr/>
            </a:pP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міжнародно-правове регулювання поводження з відходами.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</a:t>
            </a:r>
            <a:r>
              <a:rPr lang="x-none" sz="1400" b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овейно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Ю.В., </a:t>
            </a:r>
          </a:p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x-none" sz="1400" b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старший викладач</a:t>
            </a: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кафедри права 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права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3664" y="2368552"/>
            <a:ext cx="2113755" cy="207932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9277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Кібербезпека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в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аспекті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інформатизації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та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діджиталізації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суспільства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529936" y="1653579"/>
            <a:ext cx="10738184" cy="110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формування системи теоретичних знань та базових практичних умінь, які необхідні для фахівця з інформаційних технологій в умовах постійного розвитку інформатизації та </a:t>
            </a:r>
            <a:r>
              <a:rPr lang="uk-UA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діджиталізації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суспільства</a:t>
            </a:r>
            <a:endParaRPr sz="20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35043" y="6002221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408604" y="2794021"/>
            <a:ext cx="8684977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Е-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профіль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громадянина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сучасному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ІТ-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Безпека отримання е-послуг.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Електронний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документообіг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сучасному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різновиди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шахрайства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сучасному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цифровому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Використовувати результати самостійного пошуку, аналізу та синтезу інформації з різних джерел для ефективного рішення спеціалізованих задач професійної діяльності.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Адаптуватися в умовах частої зміни технологій професійної діяльності, прогнозувати кінцевий результат.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Критично осмислювати основні теорії, принципи, методи і поняття у навчанні та професійній діяльності.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Діяти на основі законодавчої та нормативно-правової бази України та вимог відповідних стандартів, у тому числі міжнародних в галузі інформаційної та/або </a:t>
            </a:r>
            <a:r>
              <a:rPr lang="uk-UA" sz="2400" dirty="0" err="1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кібербезпеки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75473" y="527805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Мартинюк Ганна Вадимівна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технічних наук, доцент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системного аналізу та інформаційних технологій </a:t>
            </a:r>
          </a:p>
        </p:txBody>
      </p:sp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r="16295"/>
          <a:stretch>
            <a:fillRect/>
          </a:stretch>
        </p:blipFill>
        <p:spPr bwMode="auto">
          <a:xfrm>
            <a:off x="309404" y="2810971"/>
            <a:ext cx="1923853" cy="2413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238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3480"/>
              </a:buClr>
              <a:buSzPts val="4400"/>
            </a:pPr>
            <a:r>
              <a:rPr lang="uk-UA" sz="40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Інженерно-економічні обчислення засобами </a:t>
            </a:r>
            <a:r>
              <a:rPr lang="de-DE" sz="40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MathCAD</a:t>
            </a:r>
            <a:r>
              <a:rPr lang="de-DE" sz="40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uk-UA" sz="40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та </a:t>
            </a:r>
            <a:r>
              <a:rPr lang="de-DE" sz="40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MS Excel</a:t>
            </a:r>
            <a:endParaRPr lang="uk-UA" sz="4000" dirty="0" err="1">
              <a:solidFill>
                <a:srgbClr val="003480"/>
              </a:solidFill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68124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формування теоретичної та прикладної сукупності знань та вмінь, що формують профіль фахівця для виконання </a:t>
            </a:r>
            <a:r>
              <a:rPr lang="uk-UA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інженерно-екомічних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розрахунків.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599615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Синтез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традиційних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методів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розв'язання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задач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інженерно-економічного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характеру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середовищі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MathCad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Використання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MS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Excel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для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інженерно-економічних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обчислень</a:t>
            </a:r>
            <a:endParaRPr lang="ru-RU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Моделювання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даних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en-GB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MathCAD 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та </a:t>
            </a:r>
            <a:r>
              <a:rPr lang="en-GB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MS Excel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Розуміння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методів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інженерно-економічних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розрахунків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Здатність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самостійно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en-GB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MathCAD 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та </a:t>
            </a:r>
            <a:r>
              <a:rPr lang="en-GB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MS Excel 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для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вирішення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реальних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задач.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Навички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моделювання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оптимізації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інженерно-економічних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процесів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82550" indent="-4763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Здатність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критичного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мислення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прийняття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обґрунтованих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рішень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отриманих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даних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</a:t>
            </a:r>
            <a:r>
              <a:rPr lang="uk-UA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годин\кредитів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83" y="2574783"/>
            <a:ext cx="1766610" cy="2192377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57831" y="4880978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Стахова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Анжеліка Петрівна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технічних наук, доцент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системного аналізу та інформаційних технологій </a:t>
            </a:r>
          </a:p>
        </p:txBody>
      </p:sp>
    </p:spTree>
    <p:extLst>
      <p:ext uri="{BB962C8B-B14F-4D97-AF65-F5344CB8AC3E}">
        <p14:creationId xmlns:p14="http://schemas.microsoft.com/office/powerpoint/2010/main" val="1978143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571470" y="136461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Інформаційний менеджмент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571470" y="1140266"/>
            <a:ext cx="10570357" cy="119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Метою курсу є</a:t>
            </a:r>
            <a:r>
              <a:rPr lang="en-US" sz="24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  <a:r>
              <a:rPr lang="uk-UA" sz="2400" dirty="0">
                <a:solidFill>
                  <a:srgbClr val="003480"/>
                </a:solidFill>
                <a:latin typeface="Arsenal" panose="020B0604020202020204" charset="-52"/>
              </a:rPr>
              <a:t>формування теоретичних знань і практичних навичок використання основ інформаційного менеджменту для розв’язування прикладних задач, самостійно обробляти статистичні дані, інтерпретувати отримані результати.</a:t>
            </a:r>
            <a:endParaRPr sz="2400" dirty="0">
              <a:solidFill>
                <a:srgbClr val="003480"/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442621" y="2152947"/>
            <a:ext cx="891385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9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Поняття інформаційного менеджменту, джерела інформації та види управлінської діяльності.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Застосування інформаційних систем у процесі управління інформацією та її захисту.</a:t>
            </a:r>
            <a:endParaRPr lang="uk-UA" sz="19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9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9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Результати навчання:</a:t>
            </a:r>
          </a:p>
          <a:p>
            <a:pPr marL="342900">
              <a:spcBef>
                <a:spcPts val="0"/>
              </a:spcBef>
              <a:buSzPts val="2800"/>
              <a:buFontTx/>
              <a:buChar char="-"/>
            </a:pPr>
            <a:r>
              <a:rPr lang="uk-UA" sz="1900" dirty="0">
                <a:solidFill>
                  <a:srgbClr val="003480"/>
                </a:solidFill>
                <a:latin typeface="Arsenal" panose="020B0604020202020204" charset="-52"/>
              </a:rPr>
              <a:t>Здатність оцінювати та враховувати економічні, соціальні, технологічні та екологічні фактори на всіх етапах життєвого циклу інформації, уміння управляти нею;</a:t>
            </a:r>
          </a:p>
          <a:p>
            <a:pPr marL="342900">
              <a:spcBef>
                <a:spcPts val="0"/>
              </a:spcBef>
              <a:buSzPts val="2800"/>
              <a:buFontTx/>
              <a:buChar char="-"/>
            </a:pPr>
            <a:r>
              <a:rPr lang="uk-UA" sz="1900" dirty="0">
                <a:solidFill>
                  <a:srgbClr val="003480"/>
                </a:solidFill>
                <a:latin typeface="Arsenal" panose="020B0604020202020204" charset="-52"/>
              </a:rPr>
              <a:t>Здатність застосовувати інформаційні технології у ході створення, впровадження та експлуатації інформаційно-комунікаційних системи та оцінювати витрати на її розроблення та забезпечення;</a:t>
            </a:r>
          </a:p>
          <a:p>
            <a:pPr marL="342900">
              <a:spcBef>
                <a:spcPts val="0"/>
              </a:spcBef>
              <a:buSzPts val="2800"/>
              <a:buFontTx/>
              <a:buChar char="-"/>
            </a:pPr>
            <a:r>
              <a:rPr lang="uk-UA" sz="1900" dirty="0">
                <a:solidFill>
                  <a:srgbClr val="003480"/>
                </a:solidFill>
                <a:latin typeface="Arsenal" panose="020B0604020202020204" charset="-52"/>
              </a:rPr>
              <a:t>Здатність управляти якістю продуктів, сервісів та інформацією в інформаційно-комунікаційних систем протягом їх життєвого циклу.</a:t>
            </a:r>
            <a:endParaRPr lang="uk-UA" sz="1900" kern="1200" dirty="0">
              <a:solidFill>
                <a:srgbClr val="003480"/>
              </a:solidFill>
              <a:latin typeface="Arsenal" panose="020B0604020202020204" charset="-52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90\4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0" y="2689765"/>
            <a:ext cx="2086571" cy="2086571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250015" y="4890154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Дрейс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Юрій Олександрович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технічних наук, доцент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91002" y="3456609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системного аналізу та інформаційних технологій </a:t>
            </a:r>
          </a:p>
        </p:txBody>
      </p:sp>
    </p:spTree>
    <p:extLst>
      <p:ext uri="{BB962C8B-B14F-4D97-AF65-F5344CB8AC3E}">
        <p14:creationId xmlns:p14="http://schemas.microsoft.com/office/powerpoint/2010/main" val="34851669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571470" y="136461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Геоінформаційні</a:t>
            </a: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системи безпеки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571470" y="1140266"/>
            <a:ext cx="10570357" cy="131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Метою курсу є</a:t>
            </a:r>
            <a:r>
              <a:rPr lang="en-US" sz="24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  <a:r>
              <a:rPr lang="uk-UA" sz="24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формування теоретичних знань та базових практичних умінь, необхідних для майбутнього фахівця, у сфері застосування інформаційних технологій та систем подвійного призначення (для </a:t>
            </a:r>
            <a:r>
              <a:rPr lang="uk-UA" sz="2400" dirty="0">
                <a:solidFill>
                  <a:srgbClr val="003480"/>
                </a:solidFill>
                <a:latin typeface="Arsenal" panose="020B0604020202020204" charset="-52"/>
                <a:ea typeface="Times New Roman" panose="02020603050405020304" pitchFamily="18" charset="0"/>
              </a:rPr>
              <a:t>збору, обробки, аналізу і застосування інформації</a:t>
            </a:r>
            <a:r>
              <a:rPr lang="uk-UA" sz="24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) в умовах постійного розвитку інформатизації для забезпечення національної безпеки </a:t>
            </a:r>
            <a:endParaRPr sz="2400" dirty="0">
              <a:solidFill>
                <a:srgbClr val="003480"/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91815" y="2453216"/>
            <a:ext cx="8586826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9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Поняття </a:t>
            </a:r>
            <a:r>
              <a:rPr lang="uk-UA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геоінформаційних</a:t>
            </a: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систем, їх класифікація та призначення.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uk-UA" sz="1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Геоінформаційна</a:t>
            </a: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система спеціального призначення </a:t>
            </a:r>
            <a:r>
              <a:rPr lang="en-US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ArcGIS</a:t>
            </a: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uk-UA" sz="19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9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9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Результати навчання:</a:t>
            </a:r>
          </a:p>
          <a:p>
            <a:pPr marL="342900">
              <a:spcBef>
                <a:spcPts val="0"/>
              </a:spcBef>
              <a:buSzPts val="2800"/>
              <a:buFontTx/>
              <a:buChar char="-"/>
            </a:pPr>
            <a:r>
              <a:rPr lang="uk-UA" sz="1900" kern="1200" dirty="0">
                <a:solidFill>
                  <a:srgbClr val="003480"/>
                </a:solidFill>
                <a:latin typeface="Arsenal" panose="020B0604020202020204" charset="-52"/>
              </a:rPr>
              <a:t>Уміти використовувати спеціальні математичні і статистичні методи та інформаційні технології у професійній діяльності;</a:t>
            </a:r>
          </a:p>
          <a:p>
            <a:pPr marL="342900">
              <a:spcBef>
                <a:spcPts val="0"/>
              </a:spcBef>
              <a:buSzPts val="2800"/>
              <a:buFontTx/>
              <a:buChar char="-"/>
            </a:pPr>
            <a:r>
              <a:rPr lang="uk-UA" sz="1900" kern="1200" dirty="0" err="1">
                <a:solidFill>
                  <a:srgbClr val="003480"/>
                </a:solidFill>
                <a:latin typeface="Arsenal" panose="020B0604020202020204" charset="-52"/>
              </a:rPr>
              <a:t>Коректно</a:t>
            </a:r>
            <a:r>
              <a:rPr lang="uk-UA" sz="1900" kern="1200" dirty="0">
                <a:solidFill>
                  <a:srgbClr val="003480"/>
                </a:solidFill>
                <a:latin typeface="Arsenal" panose="020B0604020202020204" charset="-52"/>
              </a:rPr>
              <a:t> використовувати доцільні методи спостереження, опису, ідентифікації, класифікації об'єктів, своєчасно реагувати за їх зміною;</a:t>
            </a:r>
            <a:endParaRPr lang="en-US" sz="1900" kern="1200" dirty="0">
              <a:solidFill>
                <a:srgbClr val="003480"/>
              </a:solidFill>
              <a:latin typeface="Arsenal" panose="020B0604020202020204" charset="-52"/>
            </a:endParaRPr>
          </a:p>
          <a:p>
            <a:pPr marL="342900">
              <a:spcBef>
                <a:spcPts val="0"/>
              </a:spcBef>
              <a:buSzPts val="2800"/>
              <a:buFontTx/>
              <a:buChar char="-"/>
            </a:pPr>
            <a:r>
              <a:rPr lang="uk-UA" sz="1900" kern="1200" dirty="0">
                <a:solidFill>
                  <a:srgbClr val="003480"/>
                </a:solidFill>
                <a:latin typeface="Arsenal" panose="020B0604020202020204" charset="-52"/>
              </a:rPr>
              <a:t>Уміти координувати, інтегрувати та удосконалювати організацію процесів забезпечення національної (екологічної, економічної та продовольчої) безпеки за рахунок використання </a:t>
            </a:r>
            <a:r>
              <a:rPr lang="uk-UA" sz="1900" kern="1200" dirty="0" err="1">
                <a:solidFill>
                  <a:srgbClr val="003480"/>
                </a:solidFill>
                <a:latin typeface="Arsenal" panose="020B0604020202020204" charset="-52"/>
              </a:rPr>
              <a:t>геоінформаційних</a:t>
            </a:r>
            <a:r>
              <a:rPr lang="uk-UA" sz="1900" kern="1200" dirty="0">
                <a:solidFill>
                  <a:srgbClr val="003480"/>
                </a:solidFill>
                <a:latin typeface="Arsenal" panose="020B0604020202020204" charset="-52"/>
              </a:rPr>
              <a:t> систем спеціального (подвійного) призначення.</a:t>
            </a:r>
          </a:p>
          <a:p>
            <a:pPr marL="342900">
              <a:spcBef>
                <a:spcPts val="0"/>
              </a:spcBef>
              <a:buSzPts val="2800"/>
              <a:buFontTx/>
              <a:buChar char="-"/>
            </a:pPr>
            <a:endParaRPr lang="en-US" sz="2000" kern="1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0" y="2689765"/>
            <a:ext cx="2086571" cy="2086571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250015" y="4890154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Дрейс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Юрій Олександрович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технічних наук, доцент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91002" y="3456609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системного аналізу та інформаційних технологій </a:t>
            </a:r>
          </a:p>
        </p:txBody>
      </p:sp>
    </p:spTree>
    <p:extLst>
      <p:ext uri="{BB962C8B-B14F-4D97-AF65-F5344CB8AC3E}">
        <p14:creationId xmlns:p14="http://schemas.microsoft.com/office/powerpoint/2010/main" val="3056382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571470" y="136461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Кіберзахист</a:t>
            </a: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персональних даних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571581" y="1225784"/>
            <a:ext cx="10570357" cy="131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en-US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 теоретичних знань та базових практичних умінь, необхідних для майбутнього фахівця, у сфері захисту персональних даних та їх використання в умовах постійного розвитку інформаційних технологій, інформатизації, надання е-послуг, </a:t>
            </a:r>
            <a:r>
              <a:rPr lang="uk-UA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діджиталізації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електронної комерції.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671809" y="2713432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Інформація з обмеженим доступом та способи її захисту.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Основи </a:t>
            </a:r>
            <a:r>
              <a:rPr lang="uk-UA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кіберзахисту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персональних даних в Україні.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GDPR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та міжнародні вимоги до </a:t>
            </a:r>
            <a:r>
              <a:rPr lang="uk-UA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кіберзахисту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персональних даних.</a:t>
            </a:r>
            <a:endParaRPr lang="uk-UA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</a:p>
          <a:p>
            <a:pPr marL="342900">
              <a:spcBef>
                <a:spcPts val="0"/>
              </a:spcBef>
              <a:buSzPts val="2800"/>
              <a:buFontTx/>
              <a:buChar char="-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Оцінювати та керувати ризиками надання права на доступ до персональних даних, способів та повноти їх поширення у кіберпросторі; </a:t>
            </a:r>
          </a:p>
          <a:p>
            <a:pPr marL="342900">
              <a:spcBef>
                <a:spcPts val="0"/>
              </a:spcBef>
              <a:buSzPts val="2800"/>
              <a:buFontTx/>
              <a:buChar char="-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 правила та способи забезпечення </a:t>
            </a:r>
            <a:r>
              <a:rPr lang="uk-UA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кіберзахисту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персональних даних;</a:t>
            </a:r>
          </a:p>
          <a:p>
            <a:pPr marL="342900">
              <a:spcBef>
                <a:spcPts val="0"/>
              </a:spcBef>
              <a:buSzPts val="2800"/>
              <a:buFontTx/>
              <a:buChar char="-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Діяти на основі законодавчої та нормативно-правової бази України та вимог міжнародних стандартів в галузі інформаційної та/або </a:t>
            </a:r>
            <a:r>
              <a:rPr lang="uk-UA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кібербезпеки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0" y="2689765"/>
            <a:ext cx="2086571" cy="2086571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250015" y="4890154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Дрейс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Юрій Олександрович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технічних наук, доцент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91113" y="3394728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системного аналізу та інформаційних технологій </a:t>
            </a:r>
          </a:p>
        </p:txBody>
      </p:sp>
    </p:spTree>
    <p:extLst>
      <p:ext uri="{BB962C8B-B14F-4D97-AF65-F5344CB8AC3E}">
        <p14:creationId xmlns:p14="http://schemas.microsoft.com/office/powerpoint/2010/main" val="4015840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Міжнародна</a:t>
            </a:r>
            <a:r>
              <a:rPr lang="en-US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теорія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керування</a:t>
            </a:r>
            <a:r>
              <a:rPr lang="en-US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документаційними</a:t>
            </a:r>
            <a:r>
              <a:rPr lang="en-US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процесами</a:t>
            </a:r>
            <a:endParaRPr lang="uk-UA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96440" y="1648432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отримання знань, набуття вмінь та практичних навичок щодо розвитку напрямів міжнародного діловодства на підставі аналізу історії та сучасного стану організації керування документацією в країнах світу.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599615"/>
            <a:ext cx="8597211" cy="3323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Термінологія, історія та нормативна база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міжнародного діловодства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Організація керування документацією в світі.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- здатність застосовувати міжнародні вимоги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щодо складання службових документів;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здатність виконувати діловодні операції швидко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та ефективно;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здатність використовувати інформаційні і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комунікаційні технології в організації керування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документаційними процесами.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lang="ru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3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2072" y="2437210"/>
            <a:ext cx="1717390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62453" y="4810630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Кудлай</a:t>
            </a:r>
            <a:r>
              <a:rPr lang="ru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В’ячеслав Олегович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інформаційної діяльності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інформаційної діяльності </a:t>
            </a:r>
          </a:p>
        </p:txBody>
      </p:sp>
    </p:spTree>
    <p:extLst>
      <p:ext uri="{BB962C8B-B14F-4D97-AF65-F5344CB8AC3E}">
        <p14:creationId xmlns:p14="http://schemas.microsoft.com/office/powerpoint/2010/main" val="23921577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384031" y="1852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Секретар-референт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473985" y="929998"/>
            <a:ext cx="10795035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buSzPts val="2800"/>
              <a:buNone/>
            </a:pPr>
            <a:r>
              <a:rPr lang="uk-UA" sz="18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en-US" sz="18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1800" dirty="0">
                <a:solidFill>
                  <a:srgbClr val="002060"/>
                </a:solidFill>
                <a:latin typeface="Arsenal" panose="020B0604020202020204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Arsenal" panose="02010504060200020004" pitchFamily="50" charset="0"/>
              </a:rPr>
              <a:t>формування і розвиток компетенцій, пов’язаних зі здійсненням професійної діяльності референта (секретаря-референта керівника), спрямованої на документно-інформаційне забезпечення управління в установі. </a:t>
            </a:r>
            <a:endParaRPr sz="1800" dirty="0">
              <a:solidFill>
                <a:srgbClr val="00206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750239" y="1796615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Змістовні модулі:</a:t>
            </a:r>
            <a:endParaRPr lang="uk-UA" sz="1800" dirty="0">
              <a:solidFill>
                <a:srgbClr val="002060"/>
              </a:solidFill>
              <a:latin typeface="Arsenal" panose="02010504060200020004" pitchFamily="50" charset="0"/>
              <a:ea typeface="Arsenal"/>
              <a:cs typeface="Times New Roman" panose="02020603050405020304" pitchFamily="18" charset="0"/>
            </a:endParaRP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1. Загальні основи організації референтської діяльності</a:t>
            </a: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2. Формування інформаційного та документного забезпечення діяльності керівника та офісу референтом</a:t>
            </a: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uk-UA" sz="1800" dirty="0">
              <a:solidFill>
                <a:srgbClr val="002060"/>
              </a:solidFill>
              <a:latin typeface="Arsenal" panose="02010504060200020004" pitchFamily="50" charset="0"/>
            </a:endParaRP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solidFill>
                  <a:srgbClr val="00206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 </a:t>
            </a: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Застосовувати</a:t>
            </a:r>
            <a:r>
              <a:rPr lang="ru-RU" sz="1800" dirty="0">
                <a:solidFill>
                  <a:srgbClr val="002060"/>
                </a:solidFill>
                <a:latin typeface="Arsenal" panose="02010504060200020004" pitchFamily="50" charset="0"/>
              </a:rPr>
              <a:t> основні положення теорії й практики референтської діяльності, а саме принципи документного, бездокументного та інформаційного обслуговування на сучасному етапі</a:t>
            </a: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‒  </a:t>
            </a:r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Дотримуватись принципів застосування тайм-менеджменту при плануванні особистої діяльності та діяльності керівника</a:t>
            </a:r>
            <a:endParaRPr lang="ru-RU" sz="1800" dirty="0">
              <a:solidFill>
                <a:srgbClr val="002060"/>
              </a:solidFill>
              <a:latin typeface="Arsenal" panose="02010504060200020004" pitchFamily="50" charset="0"/>
            </a:endParaRP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‒  </a:t>
            </a:r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Застосовувати принципи управління комунікативними процесами, в тому числі особливості проведення нарад, зборів, переговорів, організації прийому відвідувачів</a:t>
            </a:r>
            <a:endParaRPr lang="ru-RU" sz="1800" dirty="0">
              <a:solidFill>
                <a:srgbClr val="002060"/>
              </a:solidFill>
              <a:latin typeface="Arsenal" panose="02010504060200020004" pitchFamily="50" charset="0"/>
            </a:endParaRP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‒  </a:t>
            </a:r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Здатність дотримуватись основ корпоративної культури та принципи її застосування в роботі референта</a:t>
            </a:r>
            <a:endParaRPr lang="ru-RU" sz="1800" dirty="0">
              <a:solidFill>
                <a:srgbClr val="002060"/>
              </a:solidFill>
              <a:latin typeface="Arsenal" panose="02010504060200020004" pitchFamily="50" charset="0"/>
            </a:endParaRP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630555" algn="l"/>
              </a:tabLst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276109" y="4840383"/>
            <a:ext cx="2791141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Петрова Ірина Олександрівна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інформаційної діяльності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інформаційної діяльності </a:t>
            </a:r>
          </a:p>
        </p:txBody>
      </p:sp>
      <p:pic>
        <p:nvPicPr>
          <p:cNvPr id="14" name="Рисунок 13" descr="C:\Users\USER\Desktop\IMG_6965.HEIC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9" t="11483" r="28794" b="-12"/>
          <a:stretch/>
        </p:blipFill>
        <p:spPr bwMode="auto">
          <a:xfrm>
            <a:off x="548641" y="1848051"/>
            <a:ext cx="1992428" cy="29237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12673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29394" y="123569"/>
            <a:ext cx="11327300" cy="105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3480"/>
              </a:buClr>
              <a:buSzPts val="4400"/>
            </a:pPr>
            <a:r>
              <a:rPr lang="uk-UA" sz="36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Основи</a:t>
            </a:r>
            <a:r>
              <a:rPr lang="uk-UA" sz="3600" dirty="0"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en-US" sz="36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HRM (</a:t>
            </a:r>
            <a:r>
              <a:rPr lang="en-US" sz="36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</a:rPr>
              <a:t>Human Resources  Management</a:t>
            </a:r>
            <a:r>
              <a:rPr lang="en-US" sz="36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)</a:t>
            </a:r>
            <a:r>
              <a:rPr lang="uk-UA" sz="36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uk-UA" sz="20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(окрім ОП «Управління персоналом та економіка праці»)</a:t>
            </a:r>
          </a:p>
        </p:txBody>
      </p:sp>
      <p:sp>
        <p:nvSpPr>
          <p:cNvPr id="137" name="Google Shape;137;p7"/>
          <p:cNvSpPr txBox="1">
            <a:spLocks noGrp="1"/>
          </p:cNvSpPr>
          <p:nvPr>
            <p:ph idx="1"/>
          </p:nvPr>
        </p:nvSpPr>
        <p:spPr>
          <a:xfrm>
            <a:off x="370704" y="1151555"/>
            <a:ext cx="10836874" cy="148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just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 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формування базової теоретичної та практичної системи знань щодо сутності управління людськими ресурсами (HRM), можливостей його ефективної реалізації, елементів та механізмів функціонування, а також визначення існуючих професійних ролей та фахових компетенцій HR-менеджера.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274616"/>
            <a:ext cx="8597211" cy="3816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1. Місце і роль 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HRM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в системі управління організацією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2. Моделі управління персоналом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3. Стратегія управління персоналом та особливості управлінської поведінки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4.Професійні ролі 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HR</a:t>
            </a:r>
            <a:r>
              <a:rPr lang="uk-UA" sz="2400" dirty="0" smtClean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-менеджера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dirty="0"/>
              <a:t> </a:t>
            </a:r>
          </a:p>
          <a:p>
            <a:pPr marL="11430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uk-UA" dirty="0"/>
              <a:t>-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основи використання системи управління персоналом в організації та особливості здійснення управлінської діяльності;</a:t>
            </a:r>
          </a:p>
          <a:p>
            <a:pPr marL="11430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- особливості побудови стратегічної кадрової політики та вирішення соціальних проблем трудових колективів; </a:t>
            </a:r>
          </a:p>
          <a:p>
            <a:pPr marL="11430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- професійні ролі </a:t>
            </a:r>
            <a:r>
              <a:rPr lang="uk-UA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hr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-менеджера та сфери його </a:t>
            </a:r>
            <a:r>
              <a:rPr lang="uk-UA" sz="2400" dirty="0" smtClean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відповідальності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107616"/>
            <a:ext cx="6529136" cy="715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324419" y="50401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Тахтарова</a:t>
            </a: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Клавдія Анатоліївна,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к.е.н</a:t>
            </a: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., доцент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55614" y="3653225"/>
            <a:ext cx="5506418" cy="589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економіки праці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85431F-26AE-4527-B98C-4E4F8AB94D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93" t="17421" r="30796" b="43711"/>
          <a:stretch/>
        </p:blipFill>
        <p:spPr>
          <a:xfrm>
            <a:off x="122471" y="2618910"/>
            <a:ext cx="2461665" cy="225543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17830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353259" y="13368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Сучасне діловодство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473084" y="1099107"/>
            <a:ext cx="10795035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buSzPts val="2800"/>
              <a:buNone/>
            </a:pPr>
            <a:r>
              <a:rPr lang="uk-UA" sz="18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en-US" sz="18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1800" dirty="0">
                <a:solidFill>
                  <a:srgbClr val="002060"/>
                </a:solidFill>
                <a:latin typeface="Arsenal" panose="020B0604020202020204" charset="0"/>
                <a:ea typeface="Times New Roman" panose="02020603050405020304" pitchFamily="18" charset="0"/>
              </a:rPr>
              <a:t> вивчення вимог до організації загального діловодства в органах державної влади та місцевого самоврядування, в установах, організаціях, на підприємствах різних форм власності</a:t>
            </a:r>
            <a:endParaRPr sz="18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715195" y="1610016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6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Змістовні модулі:</a:t>
            </a:r>
            <a:endParaRPr lang="uk-UA" sz="1600" dirty="0">
              <a:solidFill>
                <a:srgbClr val="002060"/>
              </a:solidFill>
              <a:latin typeface="Arsenal" panose="02010504060200020004" pitchFamily="50" charset="0"/>
              <a:ea typeface="Arsenal"/>
              <a:cs typeface="Times New Roman" panose="02020603050405020304" pitchFamily="18" charset="0"/>
            </a:endParaRP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600" dirty="0">
                <a:solidFill>
                  <a:srgbClr val="002060"/>
                </a:solidFill>
                <a:latin typeface="Arsenal" panose="020105040602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Організаційні засади загального діловодства в сучасній Україні</a:t>
            </a:r>
            <a:endParaRPr lang="ru-RU" sz="1600" dirty="0">
              <a:solidFill>
                <a:srgbClr val="002060"/>
              </a:solidFill>
              <a:latin typeface="Arsenal" panose="02010504060200020004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180340" algn="l"/>
                <a:tab pos="630555" algn="l"/>
              </a:tabLst>
            </a:pPr>
            <a:r>
              <a:rPr lang="uk-UA" sz="1600" dirty="0">
                <a:solidFill>
                  <a:srgbClr val="002060"/>
                </a:solidFill>
                <a:latin typeface="Arsenal" panose="02010504060200020004" pitchFamily="50" charset="0"/>
                <a:ea typeface="Calibri" panose="020F0502020204030204" pitchFamily="34" charset="0"/>
              </a:rPr>
              <a:t>2. Документування управлінської інформації</a:t>
            </a:r>
            <a:endParaRPr lang="ru-RU" sz="1600" dirty="0">
              <a:solidFill>
                <a:srgbClr val="002060"/>
              </a:solidFill>
              <a:latin typeface="Arsenal" panose="02010504060200020004" pitchFamily="50" charset="0"/>
              <a:ea typeface="Calibri" panose="020F0502020204030204" pitchFamily="34" charset="0"/>
            </a:endParaRP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630555" algn="l"/>
              </a:tabLst>
            </a:pPr>
            <a:r>
              <a:rPr lang="uk-UA" sz="1600" dirty="0">
                <a:solidFill>
                  <a:srgbClr val="002060"/>
                </a:solidFill>
                <a:latin typeface="Arsenal" panose="02010504060200020004" pitchFamily="50" charset="0"/>
                <a:ea typeface="Calibri" panose="020F0502020204030204" pitchFamily="34" charset="0"/>
              </a:rPr>
              <a:t>3. Організація роботи зі службовими документами</a:t>
            </a:r>
            <a:endParaRPr lang="ru-RU" sz="1600" dirty="0">
              <a:solidFill>
                <a:srgbClr val="002060"/>
              </a:solidFill>
              <a:latin typeface="Arsenal" panose="02010504060200020004" pitchFamily="50" charset="0"/>
              <a:ea typeface="Calibri" panose="020F0502020204030204" pitchFamily="34" charset="0"/>
            </a:endParaRP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630555" algn="l"/>
              </a:tabLst>
            </a:pPr>
            <a:r>
              <a:rPr lang="uk-UA" sz="16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1600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 </a:t>
            </a: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630555" algn="l"/>
              </a:tabLs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sz="1600" dirty="0">
                <a:solidFill>
                  <a:srgbClr val="002060"/>
                </a:solidFill>
                <a:latin typeface="Arsenal" panose="02010504060200020004" pitchFamily="50" charset="0"/>
              </a:rPr>
              <a:t>Застосовувати в практичній діяльності нормативно-правові акти та національні стандарти, які регламентують організацію діловодства 	</a:t>
            </a: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630555" algn="l"/>
              </a:tabLs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‒  </a:t>
            </a:r>
            <a:r>
              <a:rPr lang="ru-RU" sz="1600" dirty="0">
                <a:solidFill>
                  <a:srgbClr val="002060"/>
                </a:solidFill>
                <a:latin typeface="Arsenal" panose="02010504060200020004" pitchFamily="50" charset="0"/>
              </a:rPr>
              <a:t>Керувати документаційними процесами діяльності установ</a:t>
            </a: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630555" algn="l"/>
              </a:tabLs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‒  </a:t>
            </a:r>
            <a:r>
              <a:rPr lang="uk-UA" sz="1600" dirty="0">
                <a:solidFill>
                  <a:srgbClr val="002060"/>
                </a:solidFill>
                <a:latin typeface="Arsenal" panose="02010504060200020004" pitchFamily="50" charset="0"/>
              </a:rPr>
              <a:t>Використовувати знання щодо форм організації діловодства</a:t>
            </a: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630555" algn="l"/>
              </a:tabLs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‒  </a:t>
            </a:r>
            <a:r>
              <a:rPr lang="ru-RU" sz="1600" dirty="0">
                <a:solidFill>
                  <a:srgbClr val="002060"/>
                </a:solidFill>
                <a:latin typeface="Arsenal" panose="02010504060200020004" pitchFamily="50" charset="0"/>
              </a:rPr>
              <a:t>Застосовувати сучасні методики і технології організації діяльності служби діловодства</a:t>
            </a: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630555" algn="l"/>
              </a:tabLs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‒  </a:t>
            </a:r>
            <a:r>
              <a:rPr lang="uk-UA" sz="1600" dirty="0">
                <a:solidFill>
                  <a:srgbClr val="002060"/>
                </a:solidFill>
                <a:latin typeface="Arsenal" panose="02010504060200020004" pitchFamily="50" charset="0"/>
                <a:ea typeface="Calibri" panose="020F0502020204030204" pitchFamily="34" charset="0"/>
              </a:rPr>
              <a:t>Класифікувати службові документи, зокрема організаційно-розпорядчі документи</a:t>
            </a: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630555" algn="l"/>
              </a:tabLs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‒  </a:t>
            </a:r>
            <a:r>
              <a:rPr lang="ru-RU" sz="1600" dirty="0">
                <a:solidFill>
                  <a:srgbClr val="002060"/>
                </a:solidFill>
                <a:latin typeface="Arsenal" panose="02010504060200020004" pitchFamily="50" charset="0"/>
              </a:rPr>
              <a:t>Створювати та оформлювати управлінську документацію відповідно до чинних стандартів</a:t>
            </a: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630555" algn="l"/>
              </a:tabLs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uk-UA" sz="1600" dirty="0">
                <a:solidFill>
                  <a:srgbClr val="002060"/>
                </a:solidFill>
                <a:latin typeface="Arsenal" panose="02010504060200020004" pitchFamily="50" charset="0"/>
                <a:ea typeface="Calibri" panose="020F0502020204030204" pitchFamily="34" charset="0"/>
              </a:rPr>
              <a:t>Здійснювати організацію та реалізацію  основних технологічних процесів в роботі зі службовими документами, в тому числі </a:t>
            </a:r>
            <a:r>
              <a:rPr lang="uk-UA" sz="1600" dirty="0">
                <a:solidFill>
                  <a:srgbClr val="002060"/>
                </a:solidFill>
                <a:latin typeface="Arsenal" panose="020B0604020202020204" charset="0"/>
                <a:ea typeface="Calibri" panose="020F0502020204030204" pitchFamily="34" charset="0"/>
              </a:rPr>
              <a:t>створювати номенклатуру справ та формувати справи</a:t>
            </a:r>
            <a:endParaRPr lang="uk-UA" sz="1600" dirty="0">
              <a:solidFill>
                <a:srgbClr val="002060"/>
              </a:solidFill>
              <a:latin typeface="Arsenal" panose="02010504060200020004" pitchFamily="50" charset="0"/>
              <a:ea typeface="Calibri" panose="020F0502020204030204" pitchFamily="34" charset="0"/>
            </a:endParaRP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630555" algn="l"/>
              </a:tabLs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‒  </a:t>
            </a:r>
            <a:r>
              <a:rPr lang="uk-UA" sz="1600" dirty="0">
                <a:solidFill>
                  <a:srgbClr val="002060"/>
                </a:solidFill>
                <a:latin typeface="Arsenal" panose="02010504060200020004" pitchFamily="50" charset="0"/>
                <a:ea typeface="Calibri" panose="020F0502020204030204" pitchFamily="34" charset="0"/>
              </a:rPr>
              <a:t>Використовувати методи підготовки документів до передачі для подальшого зберігання</a:t>
            </a:r>
            <a:endParaRPr lang="ru-RU" sz="1600" dirty="0">
              <a:solidFill>
                <a:srgbClr val="002060"/>
              </a:solidFill>
              <a:latin typeface="Arsenal" panose="02010504060200020004" pitchFamily="50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276109" y="4840383"/>
            <a:ext cx="2791141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Петрова Ірина Олександрівна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інформаційної діяльності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інформаційної діяльності </a:t>
            </a:r>
          </a:p>
        </p:txBody>
      </p:sp>
      <p:pic>
        <p:nvPicPr>
          <p:cNvPr id="14" name="Рисунок 13" descr="C:\Users\USER\Desktop\IMG_6965.HEIC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9" t="11483" r="28794" b="-12"/>
          <a:stretch/>
        </p:blipFill>
        <p:spPr bwMode="auto">
          <a:xfrm>
            <a:off x="548641" y="1848051"/>
            <a:ext cx="1992428" cy="29237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2284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/>
                <a:ea typeface="Arial"/>
                <a:cs typeface="Arial"/>
                <a:sym typeface="Arial"/>
              </a:rPr>
              <a:t>Ефективні комунікації</a:t>
            </a:r>
            <a:endParaRPr lang="uk-UA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701347" y="1366844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18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формувати в здобувачів вищої освіти навичок міжособистісного спілкування, забезпечити формування комунікативних </a:t>
            </a:r>
            <a:r>
              <a:rPr lang="uk-UA" sz="18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компетентностей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 як головних чинників успіху майбутніх фахівців.</a:t>
            </a:r>
            <a:endParaRPr lang="uk-UA" sz="18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599615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 algn="just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1. Види та моделі комунікації. Бар’єри ефективного спілкування. </a:t>
            </a:r>
            <a:endParaRPr lang="uk-UA" sz="1800" b="1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Times New Roman" panose="02020603050405020304" pitchFamily="18" charset="0"/>
              <a:sym typeface="Arsenal"/>
            </a:endParaRPr>
          </a:p>
          <a:p>
            <a:pPr marL="0" indent="0" algn="just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2. Складові активного слухання.</a:t>
            </a:r>
          </a:p>
          <a:p>
            <a:pPr marL="0" indent="0" algn="just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3. Ефективна комунікація в команді.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800" b="1" dirty="0">
              <a:solidFill>
                <a:srgbClr val="003480"/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18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</a:p>
          <a:p>
            <a:pPr marL="0" indent="0" algn="just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1. Застосовувати знання та уміння, необхідні для продовження професійного розвитку,  що також включає здатність працювати самостійно та в колективі. </a:t>
            </a:r>
          </a:p>
          <a:p>
            <a:pPr marL="0" indent="0" algn="just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2. Володіти навичками взаємодії з іншими суб’єктами комунікативного процесу та залучати їх до командної роботи. </a:t>
            </a:r>
          </a:p>
          <a:p>
            <a:pPr marL="0" indent="0" algn="just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3.  Вміння аргументовано відстоювати власну думку.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7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8114" y="2306725"/>
            <a:ext cx="1913949" cy="2002557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Коновалова Марія Михайлівна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української філології, </a:t>
            </a:r>
            <a:r>
              <a:rPr lang="uk-UA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</a:t>
            </a:r>
          </a:p>
        </p:txBody>
      </p:sp>
    </p:spTree>
    <p:extLst>
      <p:ext uri="{BB962C8B-B14F-4D97-AF65-F5344CB8AC3E}">
        <p14:creationId xmlns:p14="http://schemas.microsoft.com/office/powerpoint/2010/main" val="31935936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Народознавство</a:t>
            </a:r>
            <a:endParaRPr lang="uk-UA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701347" y="1366844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18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18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ознайомити студентів з культурно-духовними здобутками українського народу, розкрити історичні етапи становлення і розвитку українського етносу зрозуміти менталітет свого народу.</a:t>
            </a:r>
            <a:endParaRPr sz="18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437410" y="2057400"/>
            <a:ext cx="8743937" cy="3961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9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Формування української народності і нації. Українська державна територія та етнічна територія. </a:t>
            </a:r>
            <a:endParaRPr lang="uk-UA" sz="1800" b="1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Times New Roman" panose="02020603050405020304" pitchFamily="18" charset="0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Сім’я і громада. Звичаї та обряди українців.</a:t>
            </a:r>
            <a:endParaRPr lang="uk-UA" sz="1800" b="1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Times New Roman" panose="02020603050405020304" pitchFamily="18" charset="0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Трудова діяльність українців. Традиційний побут і культура.</a:t>
            </a:r>
            <a:endParaRPr lang="uk-UA" sz="1800" b="1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900" b="1" dirty="0" smtClean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Результати </a:t>
            </a:r>
            <a:r>
              <a:rPr lang="uk-UA" sz="19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навчання:</a:t>
            </a:r>
            <a:r>
              <a:rPr lang="uk-UA" sz="19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знати: </a:t>
            </a:r>
            <a:endParaRPr lang="uk-UA" sz="180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особливості традиційної матеріальної  та духовної культури українців; </a:t>
            </a:r>
            <a:endParaRPr lang="uk-UA" sz="180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регіональні риси культури та побуту українців;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норми народної моралі, людського співжиття;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громадський побут та звичаєве право; 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uk-UA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вміти</a:t>
            </a:r>
            <a:r>
              <a:rPr lang="uk-UA" sz="1800" b="1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algn="just">
              <a:lnSpc>
                <a:spcPct val="12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розуміти механізми появи і розвитку традиційно-культурної спадщини українського народу;</a:t>
            </a:r>
          </a:p>
          <a:p>
            <a:pPr marL="457200" algn="just">
              <a:lnSpc>
                <a:spcPct val="120000"/>
              </a:lnSpc>
              <a:spcBef>
                <a:spcPts val="0"/>
              </a:spcBef>
            </a:pPr>
            <a:r>
              <a:rPr lang="uk-UA" sz="18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вичленовувати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спільні та відмінні риси традиційної культури у контексті європейської культури;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давати оцінку сучасному переосмисленню української традиційної культури;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розробляти сценарії заходів щодо популяризації та збереження етнокультурної спадщини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8114" y="2284573"/>
            <a:ext cx="1913949" cy="204686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Євмененко Олена Валеріївна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української філології, </a:t>
            </a:r>
            <a:r>
              <a:rPr lang="uk-UA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</a:t>
            </a:r>
          </a:p>
        </p:txBody>
      </p:sp>
    </p:spTree>
    <p:extLst>
      <p:ext uri="{BB962C8B-B14F-4D97-AF65-F5344CB8AC3E}">
        <p14:creationId xmlns:p14="http://schemas.microsoft.com/office/powerpoint/2010/main" val="377794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Риторика</a:t>
            </a:r>
            <a:endParaRPr lang="uk-UA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701347" y="1366844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18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сформувати уявлення студентів про риторику як елемент культури та вміння написання й проголошення промов, розкрити загальні закономірності мовленнєвої поведінки,  оволодіти майстерністю підготовки і виголошення промов.</a:t>
            </a:r>
            <a:endParaRPr lang="uk-UA" sz="18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152069"/>
            <a:ext cx="8597211" cy="363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3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3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1. Теоретична риторика. </a:t>
            </a:r>
            <a:endParaRPr lang="uk-UA" sz="2300" b="1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Times New Roman" panose="02020603050405020304" pitchFamily="18" charset="0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3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2. Практична риторика.</a:t>
            </a:r>
            <a:endParaRPr lang="uk-UA" sz="2300" b="1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2300" b="1" dirty="0">
              <a:solidFill>
                <a:srgbClr val="003480"/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3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3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300" i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знати:</a:t>
            </a:r>
          </a:p>
          <a:p>
            <a:pPr marL="342900" algn="just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uk-UA" sz="23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поняття риторики, ритора, </a:t>
            </a:r>
            <a:r>
              <a:rPr lang="uk-UA" sz="2300" dirty="0" err="1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інвенції</a:t>
            </a:r>
            <a:r>
              <a:rPr lang="uk-UA" sz="23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та диспозиції, </a:t>
            </a:r>
            <a:r>
              <a:rPr lang="uk-UA" sz="2300" dirty="0" err="1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елокуції</a:t>
            </a:r>
            <a:r>
              <a:rPr lang="uk-UA" sz="23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;</a:t>
            </a:r>
          </a:p>
          <a:p>
            <a:pPr marL="342900" algn="just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uk-UA" sz="23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основні закони риторики, жанри й стилі красномовства;</a:t>
            </a:r>
          </a:p>
          <a:p>
            <a:pPr marL="342900" algn="just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uk-UA" sz="23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історію риторики, великих ораторів минулого й сучасності;</a:t>
            </a:r>
          </a:p>
          <a:p>
            <a:pPr marL="342900" algn="just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uk-UA" sz="23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зміст і значення риторичних засобів та прийомів для успішного виступу; </a:t>
            </a:r>
          </a:p>
          <a:p>
            <a:pPr marL="0" indent="0" algn="just">
              <a:spcBef>
                <a:spcPts val="0"/>
              </a:spcBef>
              <a:buSzPts val="2800"/>
              <a:buFont typeface="Arial"/>
              <a:buNone/>
            </a:pPr>
            <a:r>
              <a:rPr lang="uk-UA" sz="2300" i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вміти:</a:t>
            </a:r>
          </a:p>
          <a:p>
            <a:pPr marL="342900" algn="just">
              <a:spcBef>
                <a:spcPts val="0"/>
              </a:spcBef>
              <a:buSzPts val="2800"/>
            </a:pPr>
            <a:r>
              <a:rPr lang="uk-UA" sz="23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відбирати та опрацьовувати матеріал для публічного виступу;</a:t>
            </a:r>
          </a:p>
          <a:p>
            <a:pPr marL="342900" algn="just">
              <a:spcBef>
                <a:spcPts val="0"/>
              </a:spcBef>
              <a:buSzPts val="2800"/>
            </a:pPr>
            <a:r>
              <a:rPr lang="uk-UA" sz="23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використовувати засоби логіко-емоційної виразності мовлення, у тому числі й позамовні;</a:t>
            </a:r>
          </a:p>
          <a:p>
            <a:pPr marL="342900" algn="just">
              <a:spcBef>
                <a:spcPts val="0"/>
              </a:spcBef>
              <a:buSzPts val="2800"/>
            </a:pPr>
            <a:r>
              <a:rPr lang="uk-UA" sz="23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дотримуватись культури полеміки й діалогу;</a:t>
            </a:r>
          </a:p>
          <a:p>
            <a:pPr marL="342900" algn="just">
              <a:spcBef>
                <a:spcPts val="0"/>
              </a:spcBef>
              <a:buSzPts val="2800"/>
            </a:pPr>
            <a:r>
              <a:rPr lang="uk-UA" sz="23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проводити аналіз промови.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8114" y="2302295"/>
            <a:ext cx="1913949" cy="2011418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Нікольченко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Марія Владиславівна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української філології, </a:t>
            </a:r>
            <a:r>
              <a:rPr lang="uk-UA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</a:t>
            </a:r>
          </a:p>
        </p:txBody>
      </p:sp>
    </p:spTree>
    <p:extLst>
      <p:ext uri="{BB962C8B-B14F-4D97-AF65-F5344CB8AC3E}">
        <p14:creationId xmlns:p14="http://schemas.microsoft.com/office/powerpoint/2010/main" val="22948225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Сучасна зарубіжна література для дітей</a:t>
            </a:r>
            <a:endParaRPr lang="uk-UA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91920" y="1436298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18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18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засвоєння</a:t>
            </a:r>
            <a:r>
              <a:rPr lang="uk-UA" sz="1800" spc="-75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знань</a:t>
            </a:r>
            <a:r>
              <a:rPr lang="uk-UA" sz="1800" spc="-8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про</a:t>
            </a:r>
            <a:r>
              <a:rPr lang="uk-UA" sz="1800" spc="-75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особливості</a:t>
            </a:r>
            <a:r>
              <a:rPr lang="uk-UA" sz="1800" spc="-6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сучасного</a:t>
            </a:r>
            <a:r>
              <a:rPr lang="uk-UA" sz="1800" spc="-7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літературного процесу і формування в його контексті літератури, призначеної для дитячої читацької</a:t>
            </a:r>
            <a:r>
              <a:rPr lang="uk-UA" sz="1800" spc="-5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аудиторії.</a:t>
            </a:r>
            <a:endParaRPr sz="18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273663"/>
            <a:ext cx="8597211" cy="3517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1. Особливості творення сучасної літератури для дітей. </a:t>
            </a:r>
            <a:endParaRPr lang="uk-UA" sz="1800" b="1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Times New Roman" panose="02020603050405020304" pitchFamily="18" charset="0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2. Європейська література для дітей.</a:t>
            </a:r>
            <a:endParaRPr lang="uk-UA" sz="1800" b="1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Times New Roman" panose="02020603050405020304" pitchFamily="18" charset="0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3. Американська література для дітей.</a:t>
            </a:r>
            <a:endParaRPr lang="uk-UA" sz="1800" b="1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800" b="1" dirty="0">
              <a:solidFill>
                <a:srgbClr val="003480"/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800" b="1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знати: </a:t>
            </a:r>
            <a:endParaRPr lang="uk-UA" sz="180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Arial" panose="020B0604020202020204" pitchFamily="34" charset="0"/>
              </a:rPr>
              <a:t>сутність і закономірності розвитку дитячої літератури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специфіку</a:t>
            </a:r>
            <a:r>
              <a:rPr lang="uk-UA" sz="1800" spc="-7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жанрової</a:t>
            </a:r>
            <a:r>
              <a:rPr lang="uk-UA" sz="1800" spc="-35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та</a:t>
            </a:r>
            <a:r>
              <a:rPr lang="uk-UA" sz="1800" spc="-4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образної</a:t>
            </a:r>
            <a:r>
              <a:rPr lang="uk-UA" sz="1800" spc="-35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системи</a:t>
            </a:r>
            <a:r>
              <a:rPr lang="uk-UA" sz="1800" spc="-3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сучасних</a:t>
            </a:r>
            <a:r>
              <a:rPr lang="uk-UA" sz="1800" spc="-25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творів</a:t>
            </a:r>
            <a:r>
              <a:rPr lang="uk-UA" sz="1800" spc="-5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для</a:t>
            </a:r>
            <a:r>
              <a:rPr lang="uk-UA" sz="1800" spc="-35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дітей, особливості поетики;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періодичні видання для дітей дошкільного, молодшого та середнього шкільного віку;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роль дитячої літератури в соціалізації сучасної дитини.</a:t>
            </a: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вміти</a:t>
            </a:r>
            <a:r>
              <a:rPr lang="ru-RU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uk-UA" sz="180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аналізувати твори дитячої літератури європейських, американських та інших авторів різних жанрів;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знати вимоги до змісту й оформлення книг для дітей.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800" dirty="0">
              <a:solidFill>
                <a:srgbClr val="003480"/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8114" y="2284573"/>
            <a:ext cx="1913949" cy="204686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Євмененко Олена Валеріївна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української філології, </a:t>
            </a:r>
            <a:r>
              <a:rPr lang="uk-UA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</a:t>
            </a:r>
          </a:p>
        </p:txBody>
      </p:sp>
    </p:spTree>
    <p:extLst>
      <p:ext uri="{BB962C8B-B14F-4D97-AF65-F5344CB8AC3E}">
        <p14:creationId xmlns:p14="http://schemas.microsoft.com/office/powerpoint/2010/main" val="30096974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Українська література для дітей</a:t>
            </a:r>
            <a:endParaRPr lang="uk-UA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63783" y="1314702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18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18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засвоєння комплексу знань, необхідних для розуміння студентами специфіки літературного матеріалу призначеного для різних вікових категорій дітей, а також оволодіння навичками самостійного аналізу художнього тексту.</a:t>
            </a:r>
            <a:endParaRPr lang="uk-UA" sz="18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284573"/>
            <a:ext cx="8597211" cy="3506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1. Дитяча література як явище мистецтва. Жанрова система дитячої літератури.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2. Українська дитяча література від часів Київської Русі.</a:t>
            </a:r>
            <a:endParaRPr lang="uk-UA" sz="18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3. Сучасний стан української дитячої літератури.</a:t>
            </a:r>
            <a:endParaRPr lang="uk-UA" sz="1800" b="1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800" b="1" dirty="0">
              <a:solidFill>
                <a:srgbClr val="003480"/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18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800" b="1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знати: </a:t>
            </a:r>
            <a:endParaRPr lang="uk-UA" sz="180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основні періоди історико-літературного процесу формування української дитячої літератури;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життєвий та творчий шлях провідних українських дитячих письменників;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тематику дитячого та підліткового читання. </a:t>
            </a: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вміти: </a:t>
            </a:r>
            <a:endParaRPr lang="uk-UA" sz="180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критично осмислювати й оцінювати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Arial" panose="020B0604020202020204" pitchFamily="34" charset="0"/>
              </a:rPr>
              <a:t>книги для дітей та підлітків з точки зору пізнавального та естетичного потенціалу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;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Arial" panose="020B0604020202020204" pitchFamily="34" charset="0"/>
              </a:rPr>
              <a:t>володіти методами і формами аналізу особливостей дитячої літератури різних жанрових форм; </a:t>
            </a:r>
            <a:endParaRPr lang="uk-UA" sz="180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Arial" panose="020B0604020202020204" pitchFamily="34" charset="0"/>
              </a:rPr>
              <a:t>застосовувати принципи науково-теоретичного інструментарію вивчення літератури. </a:t>
            </a:r>
            <a:endParaRPr lang="uk-UA" sz="180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800" dirty="0">
              <a:solidFill>
                <a:srgbClr val="003480"/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8114" y="2284573"/>
            <a:ext cx="1913949" cy="204686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Євмененко Олена Валеріївна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української філології, </a:t>
            </a:r>
            <a:r>
              <a:rPr lang="uk-UA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 </a:t>
            </a:r>
          </a:p>
        </p:txBody>
      </p:sp>
    </p:spTree>
    <p:extLst>
      <p:ext uri="{BB962C8B-B14F-4D97-AF65-F5344CB8AC3E}">
        <p14:creationId xmlns:p14="http://schemas.microsoft.com/office/powerpoint/2010/main" val="171185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Організація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uk-UA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урочистих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заходів, свят та корпоративів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68124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31111" y="2352035"/>
            <a:ext cx="8597211" cy="3439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	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Організація урочистих заходів, свят, корпоративів: історичні та теоретичні аспекти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Основні види представницьких заходів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основні етапи розвитку урочистих заходів та корпоративної культури в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історичній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площини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сучасні технології та принципи проведення урочистих заходів: офіційні та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неофіційні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прийоми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сучасні види урочистих заходів, свят;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особливості представницьких витрат як складову частину організації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урочистих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заходів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ru-RU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організовувати та проводити урочисті заходи враховуючи національні особливості та традиційну культуру представників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різних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народів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розраховувати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представницькі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витрати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етикет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офіційних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урочистих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заходах;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невербальні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засоби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комунікації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під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час урочистих заходів, свят,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корпоративів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ru-RU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I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ІІ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Демідко Ольга Олександрівна,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історичних наук, доцент кафедри культурології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06823" y="1717834"/>
            <a:ext cx="815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ознайомити студентів з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організацією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урочистих заходів, свят, корпоративів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використовуючи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теоретичні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знання в практичній діяльності з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означеного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напряму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  <a:endParaRPr lang="ru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1240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Культурологія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68124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31111" y="2627399"/>
            <a:ext cx="8597211" cy="3439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</a:t>
            </a: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	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Теоретичні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аспекти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культурології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як науки про культуру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Еволюція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культури та основні етапи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розвитку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5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основні 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категорії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культурології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 культура,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цивілізація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ідентифікація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антропогенез,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культуроґенез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соціоґенез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масова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елітарна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народна культури,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матеріальні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духовні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цінності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культурний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діалог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субкультура, контркультура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тощо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культури: предмет, структуру, особливості функціонування культури;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головні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школи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напрямки,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концепції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культурології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ґенез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історичні етапи розвитку культури;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сучасні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проблеми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кризові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явища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ru-RU" sz="15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5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I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ІІ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Сабадаш Юлія Сергіївна,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культурології, професор кафедри культурології, завідувач кафедри культурології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06823" y="1717834"/>
            <a:ext cx="815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розкриття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загальнолюдського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сенсу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суспільного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призначення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культурології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як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інтегруючої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системи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знань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про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досвід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існування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людини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суспільстві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  <a:endParaRPr lang="ru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7055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Культурологія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1294377" y="2068781"/>
            <a:ext cx="8597211" cy="3439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ru-RU" sz="18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8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вміти: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досягнення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закономірності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й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тенденції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розвитку культури;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обґрунтовувати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проблемні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питання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культурного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життя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суспільства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орієнтуватися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основних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світових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вітчизняних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культурологічних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концепціях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напрямках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розуміти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сенс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основні напрямки розвитку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світового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культурного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процесу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культурологічні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знання в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професійній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громадській</a:t>
            </a:r>
            <a:r>
              <a:rPr lang="ru-RU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діяльності.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ru-RU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I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ІІ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</p:spTree>
    <p:extLst>
      <p:ext uri="{BB962C8B-B14F-4D97-AF65-F5344CB8AC3E}">
        <p14:creationId xmlns:p14="http://schemas.microsoft.com/office/powerpoint/2010/main" val="34113233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75677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Релігійна культура сучасного світу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529796" y="923377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366784" y="1440512"/>
            <a:ext cx="8597211" cy="3530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Теоретичні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аспекти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вивчення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релігії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як феномену культури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Еволюція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культури та основні етапи розвитку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світових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релігій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</a:t>
            </a: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загальні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проблеми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релігії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як феномену культури,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місце в розвитку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суспільства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типи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культур, основні культурно-історичні центри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регіони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закономірності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еволюції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функціонування;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роль культури,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релігії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науки в розвитку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цивілізації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співвідношення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пов’язані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ними сучасні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економічні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етичні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проблеми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сутність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суперечностей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що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існують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сучасному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етапі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розвитку,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кризи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існування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людини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природі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внаслідок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порушення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рівноваги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важливість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вирішення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глобальних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релігійних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проблем;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процеси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явища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сучасні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наукові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методи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дослідження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рівні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необхідному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для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розв’язання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завдань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майбутній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професійній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діяльності</a:t>
            </a:r>
            <a:r>
              <a:rPr lang="ru-RU" sz="1600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I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ІІ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Сабадаш Юлія Сергіївна,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культурології, професор кафедри культурології, завідувач кафедри культурології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12160" y="943473"/>
            <a:ext cx="815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розкриття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впливу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світових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релігій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на культуру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загалом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на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досвід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і особливості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співіснування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людини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релігії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суспільстві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  <a:endParaRPr lang="ru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718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324419" y="215496"/>
            <a:ext cx="11090753" cy="826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uk-UA" sz="36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Основи </a:t>
            </a:r>
            <a:r>
              <a:rPr lang="en-US" sz="36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HRM (</a:t>
            </a:r>
            <a:r>
              <a:rPr lang="en-US" sz="36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</a:rPr>
              <a:t>Human Resources  Management</a:t>
            </a:r>
            <a:r>
              <a:rPr lang="en-US" sz="3600" dirty="0">
                <a:ea typeface="Arial"/>
                <a:cs typeface="Arial"/>
                <a:sym typeface="Arial"/>
              </a:rPr>
              <a:t>)</a:t>
            </a:r>
            <a:endParaRPr lang="uk-UA" sz="3600" dirty="0">
              <a:solidFill>
                <a:srgbClr val="003480"/>
              </a:solidFill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83328" y="1041723"/>
            <a:ext cx="10527957" cy="4728530"/>
          </a:xfrm>
        </p:spPr>
        <p:txBody>
          <a:bodyPr>
            <a:normAutofit fontScale="62500" lnSpcReduction="20000"/>
          </a:bodyPr>
          <a:lstStyle/>
          <a:p>
            <a:pPr marL="0" lvl="0" indent="0">
              <a:lnSpc>
                <a:spcPct val="120000"/>
              </a:lnSpc>
              <a:spcBef>
                <a:spcPts val="600"/>
              </a:spcBef>
              <a:buClr>
                <a:prstClr val="black"/>
              </a:buClr>
              <a:buSzPts val="2800"/>
              <a:buNone/>
              <a:defRPr/>
            </a:pPr>
            <a:r>
              <a:rPr lang="uk-UA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</a:p>
          <a:p>
            <a:pPr marL="0" lvl="0" indent="0">
              <a:lnSpc>
                <a:spcPct val="120000"/>
              </a:lnSpc>
              <a:spcBef>
                <a:spcPts val="600"/>
              </a:spcBef>
              <a:buClr>
                <a:prstClr val="black"/>
              </a:buClr>
              <a:buSzPts val="2800"/>
              <a:buNone/>
              <a:defRPr/>
            </a:pPr>
            <a:endParaRPr lang="uk-UA" b="1" kern="0" dirty="0"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Clr>
                <a:prstClr val="black"/>
              </a:buClr>
              <a:buSzPts val="2800"/>
              <a:buNone/>
              <a:defRPr/>
            </a:pPr>
            <a:r>
              <a:rPr lang="uk-UA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визначати предметну область професійної діяльності управлінця з персоналу;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визначати та планувати можливості особистого професійного розвитку: складати власну карту компетенцій, резюме, посадову інструкцію, тощо;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показувати навички обґрунтування дієвих інструментів мотивування персоналу;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формувати кадрову політику організації в залежності від стадії життєвого циклу, стану ринку праці, генеральної стратегії розвитку підприємства;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застосовувати соціально-психологічні, адміністративні та економічні методи управління персоналом; 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забезпечувати організацію людськими ресурсами необхідної кількості та якості, застосовуючи адекватні методи оцінки </a:t>
            </a:r>
            <a:r>
              <a:rPr lang="uk-UA" sz="26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компетентностей</a:t>
            </a: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;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розрізняти основні трудові показники;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розрізняти системи оплати праці, та навчитись розраховувати заробітну плату.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uk-UA" sz="26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None/>
              <a:tabLst/>
              <a:defRPr/>
            </a:pP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Семестр: 4          Форма контролю: залік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None/>
              <a:tabLst/>
              <a:defRPr/>
            </a:pP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324419" y="50401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None/>
              <a:tabLst/>
              <a:defRPr/>
            </a:pPr>
            <a:endParaRPr kumimoji="0" lang="uk-UA" sz="1600" b="0" i="0" u="none" strike="noStrike" kern="0" cap="none" spc="0" normalizeH="0" baseline="0" noProof="0" dirty="0">
              <a:ln>
                <a:noFill/>
              </a:ln>
              <a:solidFill>
                <a:srgbClr val="003480"/>
              </a:solidFill>
              <a:effectLst/>
              <a:uLnTx/>
              <a:uFillTx/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55614" y="3653225"/>
            <a:ext cx="5506418" cy="589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None/>
              <a:tabLst/>
              <a:defRPr/>
            </a:pP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Кафедра економіки праці</a:t>
            </a:r>
          </a:p>
        </p:txBody>
      </p:sp>
    </p:spTree>
    <p:extLst>
      <p:ext uri="{BB962C8B-B14F-4D97-AF65-F5344CB8AC3E}">
        <p14:creationId xmlns:p14="http://schemas.microsoft.com/office/powerpoint/2010/main" val="4755315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Релігійна культура сучасного світу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1379742" y="1764982"/>
            <a:ext cx="8597211" cy="3530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ru-RU" sz="48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48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пояснити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релігію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як феномен культури,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її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роль у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людському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житті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оцінювати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досягнення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культури на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основі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знання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історичного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контексту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створення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вести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діалог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як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спосіб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виявлення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свого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розуміння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культурних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здобутків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різних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релігій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регіонів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народів і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націй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визначити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лінію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власної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поведінки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умовах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розмаїття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володіти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розвиненою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культурою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мислення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вміти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чітко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логічно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висловлювати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власні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думки в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усній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письмовій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формах;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самостійно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опановувати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нові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знання, критично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осмислювати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набутий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досвід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позицій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останніх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досягнень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галузі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гуманітарних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наук,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економіки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48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соціальної</a:t>
            </a:r>
            <a:r>
              <a:rPr lang="ru-RU" sz="4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практики.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I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ІІ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</p:spTree>
    <p:extLst>
      <p:ext uri="{BB962C8B-B14F-4D97-AF65-F5344CB8AC3E}">
        <p14:creationId xmlns:p14="http://schemas.microsoft.com/office/powerpoint/2010/main" val="23346747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Етика та естетика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584261" y="1314702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724440" y="1953528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Етика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як наука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Естетика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як наука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</a:t>
            </a: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основні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терміни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курсу;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головні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етапи розвитку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етичної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естетичної думки;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основні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категорії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естетики;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походження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історичні типи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моралі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роль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значення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естетики у сучасній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світовій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 err="1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використовувати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отримані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знання для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різних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етичних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норм, правил,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кодексів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порівняти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особливості різних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етичних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концепцій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трансформацій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етичних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кодексів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різних культура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цивілізаціях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орієнтуватись у жанрах та стилях різних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історичних формах та типах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естетичної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свідомості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I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ІІ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Сабадаш Юлія Сергіївна,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культурології, професор кафедри культурології, завідувач кафедри культурології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32942" y="1322748"/>
            <a:ext cx="815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навчити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студентів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розуміти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предмет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етики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естетики, основні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категорії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основні етапи розвитку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етичного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естетичного знання.</a:t>
            </a:r>
            <a:endParaRPr lang="ru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3757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07027" y="127506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Міфологія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553088" y="1194619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31111" y="1828514"/>
            <a:ext cx="8597211" cy="343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en-US" sz="16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Міфологія як галузь гуманітарного знання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Міфологія Давнього Світу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Основи європейської міфології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</a:t>
            </a: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головні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міфу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характеристики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міфологічного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мислення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світогляду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особливості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існування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міфів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первісній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специфіку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розвитку міфологічних систем,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котрі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існували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європейській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характеристики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існування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міфів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головні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природу, етапи розвитку,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головні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риси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міфології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 err="1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ідентифікувати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елементи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міфологічних систем,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співвідносити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етапами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розвитку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певної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міфології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взаємовпливи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різних міфологічних систем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собою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вплив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розвиток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європейської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культури;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риси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міфологічного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мислення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за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міфологічними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сюжетами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проявами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міфологічної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поведінки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I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ІІ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Янковський Степан Владиславович,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філософських наук, доцент кафедри культурології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753798" y="1219179"/>
            <a:ext cx="815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ознайомити студентів з основними відомостями щодо виникнення, функціонування та особливостей розвитку міфологічних систем в різні культурно-історичні періоди. </a:t>
            </a:r>
            <a:endParaRPr lang="ru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3769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786245" y="1852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Лінгвокультурологія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487787" y="871622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461025" y="1487006"/>
            <a:ext cx="8587967" cy="42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	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Лінгвокультурологія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як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наукова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навчальна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дисципліна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Культура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лінгвокультура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категоріальні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ознаки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одиниці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Функціональний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простір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лінгвокультури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</a:t>
            </a: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основні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відомості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виникнення та розвитку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лінгвокультурології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як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дисципліни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поняттєвий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категорійний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апарат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лінгвокультурології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спільне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відмінне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мовою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культурою;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компоненти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особистості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диференційні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класифікаційні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параметри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лінгвокультуреми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засоби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невербального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спілкування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під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час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міжкультурної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комунікації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етапи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засвоєння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чужої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культури.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 err="1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наукові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роботи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лінгвокультурології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методи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лінгвокультурології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для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одиниць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оперувати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базовими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категоріями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лінгвокультурології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характеризувати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національно-мовну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картину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визначати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елементи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визначати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основні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риси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особистості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здійснювати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комплексний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лінгвокультурний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тексту.</a:t>
            </a: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	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I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ІІ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Сабадаш Юлія Сергіївна,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культурології, професор кафедри культурології, завідувач кафедри культурології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736737" y="902231"/>
            <a:ext cx="832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rgbClr val="003480"/>
                </a:solidFill>
                <a:latin typeface="Arsenal" panose="02010504060200020004" pitchFamily="50" charset="0"/>
              </a:rPr>
              <a:t>ознайомити студентів із сучасними концепціями мовознавства, зокрема </a:t>
            </a:r>
            <a:r>
              <a:rPr lang="uk-UA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лінгвокультурологією</a:t>
            </a:r>
            <a:r>
              <a:rPr lang="uk-UA" sz="1600" dirty="0">
                <a:solidFill>
                  <a:srgbClr val="003480"/>
                </a:solidFill>
                <a:latin typeface="Arsenal" panose="02010504060200020004" pitchFamily="50" charset="0"/>
              </a:rPr>
              <a:t>, та виявлення співвідношення мови та культури.</a:t>
            </a:r>
            <a:endParaRPr lang="ru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0291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Культура країн Сходу: традиції та сучасність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548986" y="1536211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498535" y="1964948"/>
            <a:ext cx="8597211" cy="438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Культура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Месопотамії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Культура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Стародавнього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Єгипту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Культура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Індії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Культура Китаю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5. Культура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Японії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</a:t>
            </a: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предмет і метод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стародавньої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культури; етапи розвитку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стародавньої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культури та основні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ознаки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основні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термінологію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особливості розвитку культури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Давнього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Сходу;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досягнення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традиції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науці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освіті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країн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Давнього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Сходу;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місце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значення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стародавньої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культури у системі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світової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культури, у т.ч.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української</a:t>
            </a:r>
            <a:r>
              <a:rPr lang="ru-RU" sz="1600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IV   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262780" y="4583451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Сабадаш Юлія Сергіївна,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культурології, професор кафедри культурології, завідувач кафедри культурології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745981" y="1557892"/>
            <a:ext cx="8321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rgbClr val="003480"/>
                </a:solidFill>
                <a:latin typeface="Arsenal" panose="02010504060200020004" pitchFamily="50" charset="0"/>
              </a:rPr>
              <a:t>ознайомити студентів з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особливостями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виникнення та розвитку культур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країн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Сходу</a:t>
            </a:r>
            <a:r>
              <a:rPr lang="uk-UA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  <a:endParaRPr lang="ru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276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Культура країн Сходу: традиції та сучасність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1171405" y="1754352"/>
            <a:ext cx="8597211" cy="355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 err="1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використовувати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отримані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знання для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тих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чи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інших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явищ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культури;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порівняти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особливості різних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періодів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соціокультурних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трансформацій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цивілізаціях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Давнього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Сходу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роль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значення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для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IV   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</p:spTree>
    <p:extLst>
      <p:ext uri="{BB962C8B-B14F-4D97-AF65-F5344CB8AC3E}">
        <p14:creationId xmlns:p14="http://schemas.microsoft.com/office/powerpoint/2010/main" val="26542337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Гендерні ідентичності у сучасному соціумі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68124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670909" y="2630540"/>
            <a:ext cx="8597211" cy="366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en-US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Теорія </a:t>
            </a:r>
            <a:r>
              <a:rPr lang="uk-UA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ґендеру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Ґендерні відмінності та дискримінація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Шляхи сучасному світі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інформацію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щодо гендерного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розмаїття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сучасному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соціумі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взаємозв'язок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гендерної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дискримінації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системи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упереджень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соціумі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IV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Янковський Степан Владиславович,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філософських наук, доцент кафедри культурології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06823" y="1717834"/>
            <a:ext cx="815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сприяти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формуванню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громадських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якостей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особистості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відношенні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до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розмаїття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проявів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ґендеру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сучасному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соціумі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50450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Гендерні ідентичності у сучасному соціумі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1533584" y="1783390"/>
            <a:ext cx="8597211" cy="366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формулювати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висновки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щодо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переваг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гендерної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рівності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сучасному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соціумі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знаходити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інформацію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яка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відображає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специфіку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гендерного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розмаїття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регіональному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національному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глобальному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рівнях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приймати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участь в дебатах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дискусіях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щодо проблематики гендерного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розмаїття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презентувати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написані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тексти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робити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презентації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усно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різної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довжини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складності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рідною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іноземною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мовами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обирати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проблемне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питання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виконувати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його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дослідження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відповідно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визначених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часових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рамок;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виділяти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аналогії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приклади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переваг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гендерної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рівності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сучасному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соціумі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 провести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завершити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проект,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що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об’єднує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інструменти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дослідження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розмаїття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гендерної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ідентичності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який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вирішує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певну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проблему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гендерної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рівності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ru-RU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IV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</p:spTree>
    <p:extLst>
      <p:ext uri="{BB962C8B-B14F-4D97-AF65-F5344CB8AC3E}">
        <p14:creationId xmlns:p14="http://schemas.microsoft.com/office/powerpoint/2010/main" val="20353171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Корпоративна культура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68124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31111" y="2555200"/>
            <a:ext cx="8597211" cy="32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	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Корпоративна культура як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інструмент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управління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корпоративної культури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Корпоративна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етика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Управління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діагностика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корпоративною культурою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5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5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основну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термінологію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курсу,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найважливіші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законодавчі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акти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нормативно-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методичні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документи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питань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корпоративної культури (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інтегрованого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складу)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основні принципи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організаційної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культури в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установах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/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організаціях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/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підприємствах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корпоративні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кодекси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реалізацію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практичній діяльності,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етичні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принципи в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бізнесі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види представницьких заходів та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вимоги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до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підготовки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проведення.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ru-RU" sz="15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5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в практичній діяльності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реалізовувати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принципи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ділової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етики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комунікації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дотримуватися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корпоративних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кодексів</a:t>
            </a:r>
            <a:endParaRPr lang="ru-RU" sz="15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використовувати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технології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підготовки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проведення представницьких заходів на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практиці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ru-RU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IV   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Сабадаш Юлія Сергіївна,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культурології, професор кафедри культурології, завідувач кафедри культурології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06823" y="1717834"/>
            <a:ext cx="832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rgbClr val="003480"/>
                </a:solidFill>
                <a:latin typeface="Arsenal" panose="02010504060200020004" pitchFamily="50" charset="0"/>
              </a:rPr>
              <a:t>ознайомити студентів з системою знань про закономірності розвитку і формування культури корпорації, сформувати практичні навички щодо ведення переговорів, організації праці, створення мікроклімату тощо. </a:t>
            </a:r>
            <a:endParaRPr lang="ru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2658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749626" y="9724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Історія світової культури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521254" y="1172856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684545" y="1933123"/>
            <a:ext cx="8597211" cy="3697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«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Традиційні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культури»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Культура Нового часу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Культура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кінця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ХІХ-ХХ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</a:t>
            </a: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основні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термінологію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навчальної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дисципліни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причини та основні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закономірності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процесів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які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відбувалися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сфері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духовної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людства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протягом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усієї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розвитку;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характер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взаємозв’язків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співвідношення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характеру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національних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загальносвітової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імена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видатних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діячів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духовної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людства</a:t>
            </a:r>
            <a:r>
              <a:rPr lang="ru-RU" sz="1600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..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IV          Форма контролю: 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92776" y="4626315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Нікольченко Юзеф Мойсейович,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культурології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заслужений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працівник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культури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відмінник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освіти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України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06823" y="1172856"/>
            <a:ext cx="832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сформувати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у студентів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духовну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культуру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розвиненої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особистості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надати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систему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знань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щодо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унікальності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світової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культури.</a:t>
            </a:r>
            <a:endParaRPr lang="ru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500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188495" y="190214"/>
            <a:ext cx="10975373" cy="78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Основи управління кар</a:t>
            </a:r>
            <a:r>
              <a:rPr lang="en-US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’</a:t>
            </a:r>
            <a:r>
              <a:rPr lang="uk-UA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єрою</a:t>
            </a: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b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r>
              <a:rPr lang="uk-UA" sz="22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(окрім ОП «Управління персоналом та економіка праці»)</a:t>
            </a:r>
            <a:endParaRPr lang="uk-UA" sz="22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122471" y="1124951"/>
            <a:ext cx="10992852" cy="1035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 базової системи знань щодо управління кар'єрою, сутності кар'єрних траєкторій, змісту кар'єрного консультування в умовах сучасного ринку праці   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879834" y="2308582"/>
            <a:ext cx="8301513" cy="3482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6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indent="-457200">
              <a:spcBef>
                <a:spcPts val="0"/>
              </a:spcBef>
              <a:buClr>
                <a:srgbClr val="003480"/>
              </a:buClr>
              <a:buSzPct val="100000"/>
              <a:buFont typeface="Arial"/>
              <a:buAutoNum type="arabicPeriod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Кар'єра: сутність та спрямованість</a:t>
            </a:r>
          </a:p>
          <a:p>
            <a:pPr indent="-457200">
              <a:spcBef>
                <a:spcPts val="0"/>
              </a:spcBef>
              <a:buClr>
                <a:srgbClr val="003480"/>
              </a:buClr>
              <a:buSzPct val="100000"/>
              <a:buFont typeface="Arial"/>
              <a:buAutoNum type="arabicPeriod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Планування кар'єри </a:t>
            </a:r>
          </a:p>
          <a:p>
            <a:pPr indent="-457200">
              <a:lnSpc>
                <a:spcPct val="100000"/>
              </a:lnSpc>
              <a:spcBef>
                <a:spcPts val="0"/>
              </a:spcBef>
              <a:buClr>
                <a:srgbClr val="003480"/>
              </a:buClr>
              <a:buSzPct val="100000"/>
              <a:buFont typeface="Arial"/>
              <a:buAutoNum type="arabicPeriod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Унікальність як чинник формування кар'єри </a:t>
            </a:r>
          </a:p>
          <a:p>
            <a:pPr indent="-457200">
              <a:spcBef>
                <a:spcPts val="0"/>
              </a:spcBef>
              <a:buClr>
                <a:srgbClr val="003480"/>
              </a:buClr>
              <a:buSzPct val="100000"/>
              <a:buFont typeface="Arial"/>
              <a:buAutoNum type="arabicPeriod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Фактор часу в кар'єрі</a:t>
            </a:r>
          </a:p>
          <a:p>
            <a:pPr indent="-457200">
              <a:spcBef>
                <a:spcPts val="0"/>
              </a:spcBef>
              <a:buClr>
                <a:srgbClr val="003480"/>
              </a:buClr>
              <a:buSzPct val="100000"/>
              <a:buFont typeface="Arial"/>
              <a:buAutoNum type="arabicPeriod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Прийняття кар'єрних рішень </a:t>
            </a:r>
          </a:p>
          <a:p>
            <a:pPr indent="-457200">
              <a:spcBef>
                <a:spcPts val="0"/>
              </a:spcBef>
              <a:buClr>
                <a:srgbClr val="003480"/>
              </a:buClr>
              <a:buSzPct val="100000"/>
              <a:buFont typeface="Arial"/>
              <a:buAutoNum type="arabicPeriod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Технології управління кар'єрою в сучасній організації </a:t>
            </a:r>
          </a:p>
          <a:p>
            <a:pPr indent="-457200">
              <a:spcBef>
                <a:spcPts val="0"/>
              </a:spcBef>
              <a:buClr>
                <a:srgbClr val="003480"/>
              </a:buClr>
              <a:buSzPct val="100000"/>
              <a:buFont typeface="Arial"/>
              <a:buAutoNum type="arabicPeriod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Кар'єрне консультування     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1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Clr>
                <a:srgbClr val="003480"/>
              </a:buClr>
              <a:buSzPct val="100000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Калініна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Світлана Петрівна,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д.е.н., професор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55614" y="3653225"/>
            <a:ext cx="5506418" cy="589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економіки праці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85431F-26AE-4527-B98C-4E4F8AB94D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39" t="22400" r="14483" b="29857"/>
          <a:stretch/>
        </p:blipFill>
        <p:spPr>
          <a:xfrm>
            <a:off x="122471" y="2077375"/>
            <a:ext cx="2461665" cy="227798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25412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749626" y="9724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Історія </a:t>
            </a:r>
            <a:r>
              <a:rPr lang="ru-RU" noProof="1" smtClean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світової </a:t>
            </a: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культури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470269" y="1757631"/>
            <a:ext cx="8597211" cy="3697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 err="1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надати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характеристику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творчій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діяльності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видатних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майстрів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вести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самостійні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дослідження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межахдисципліни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	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практиці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знання,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отримані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процесі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</a:t>
            </a:r>
            <a:r>
              <a:rPr lang="ru-RU" sz="1600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IV          Форма контролю: 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</p:spTree>
    <p:extLst>
      <p:ext uri="{BB962C8B-B14F-4D97-AF65-F5344CB8AC3E}">
        <p14:creationId xmlns:p14="http://schemas.microsoft.com/office/powerpoint/2010/main" val="41852105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15117" y="63503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Історія моди та дизайну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555566" y="1035730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610330" y="2130951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Історія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виникнення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будинків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моди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Розвиток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дизайну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країнах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Європи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США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</a:t>
            </a: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взаємозв’язки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дизайну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еволюції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теоретичних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ідей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періодизацію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становлення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дизайну як науки;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визначення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стильових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напрямків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дизайну;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основні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закономірності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стилів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основні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школи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дизайну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особливості;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визначні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постаті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дизайну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моди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різних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періодів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країн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 err="1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пояснювати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узагальнювати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критично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оцінювати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діяльність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зарубіжних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вітчизняних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дизайнерів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дизайнерських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об’єднань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IV   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Демідко Ольга Олександрівна,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історичних наук, доцент кафедри культурології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684610" y="1072319"/>
            <a:ext cx="8151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ознайомити студентів з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історією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становлення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розвитку дизайну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моди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як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складової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частини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індустріального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виробництва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її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місця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в системі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художніх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проектних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інженерно-технічних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практик.</a:t>
            </a:r>
            <a:endParaRPr lang="ru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8935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Етика бізнесу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492118" y="1484171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31111" y="2352035"/>
            <a:ext cx="8597211" cy="3571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en-US" sz="16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Історичні традиції розвитку етики бізнесу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Форми інкорпорування етики бізнесу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Етичні кодекси і етичні програми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</a:t>
            </a: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основні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курсу;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історію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історію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бізнесу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зв’язок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іншими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науками;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етичні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кодекси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корпорацій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етичні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програми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 err="1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оперувати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понятійно-категоріальним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апаратом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дисципліни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брати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відповідальність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прийняття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рішень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виконання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IV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Янковський Степан Владиславович,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філософських наук, доцент кафедри культурології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58777" y="1493139"/>
            <a:ext cx="815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ознайомити студентів з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історією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розвитку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етики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бізнесу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етичними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кодексами і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етичними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програмами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корпорацій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21569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731011" y="52669"/>
            <a:ext cx="9509567" cy="851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Іміджелогія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554127" y="793389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2599" y="1212073"/>
            <a:ext cx="8597211" cy="366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en-US" sz="16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Теоретична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іміджелогія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Практична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іміджелогія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основне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коло проблем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пов’язаних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іміджелогією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складові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частини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іміджу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вимоги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ораторської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вимоги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до слухача, 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також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вимоги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до дизайну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офісу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етикету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службовому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діловому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спілкуванні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етикет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діловій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переписці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створювати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особистий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імідж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володіти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механізмами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впливу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зовнішнього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вигляду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людей один на одного;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володіти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навичками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невербальних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комунікацій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створювати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особистий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стиль;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володіти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основами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ораторського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володіти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навичками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дизайну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офісу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володіти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діловим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етикетом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IV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Янковський Степан Владиславович,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філософських наук, доцент кафедри культурології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642179" y="825937"/>
            <a:ext cx="8151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навчити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студентів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створювати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особистий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імідж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за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усіма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складовими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аспектами.</a:t>
            </a:r>
          </a:p>
        </p:txBody>
      </p:sp>
    </p:spTree>
    <p:extLst>
      <p:ext uri="{BB962C8B-B14F-4D97-AF65-F5344CB8AC3E}">
        <p14:creationId xmlns:p14="http://schemas.microsoft.com/office/powerpoint/2010/main" val="32856016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677778" y="227200"/>
            <a:ext cx="9509567" cy="676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Музеєзнавство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68534" y="880468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670909" y="1229161"/>
            <a:ext cx="8597211" cy="485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Теоретичні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засади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музеєзнавства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Напрямки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музейної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пам’яткоохоронної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роботи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Україні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</a:t>
            </a: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етапи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розвитку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науки про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 кордоном та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музеєзнавчі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концепції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en-US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XIX-XX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століть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структуру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музеєзнавства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музейної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справи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систему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організації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музейної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справи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наукові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принципи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конкретні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методи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науково-збиральницькоЇ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науково-фондової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науково-експозиційної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масової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науково-просвітницької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роботи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методику і практику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виявлення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дослідження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збереження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охорони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пам’яток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історико-культурної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спадщини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 err="1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визначати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типологію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класифікаційні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ознаки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музеїв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використовувати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систему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музеєзнавчих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посібників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музейній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працювати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документацією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фондів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складати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структурний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тематико-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експозіційні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плани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обліковувати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масову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науково-просвітницьку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роботу.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IV   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екзамен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Нікольченко Юзеф Мойсейович,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культурології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заслужений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працівник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культури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відмінник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освіти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України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06823" y="890607"/>
            <a:ext cx="8321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вивчення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теоретичних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основ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музеєзнавства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і методики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музейної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роботи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  <a:endParaRPr lang="ru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8397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683004" y="217444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Культура, креативність та лідерство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0553" y="131909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31111" y="2339197"/>
            <a:ext cx="8597211" cy="358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Лідерство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світі</a:t>
            </a:r>
            <a:endParaRPr lang="ru-RU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лідерства</a:t>
            </a:r>
            <a:endParaRPr lang="ru-RU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Креативне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лідерство</a:t>
            </a:r>
            <a:endParaRPr lang="ru-RU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5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сутності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понять «культура», «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креативність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», «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лідерство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» та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взаємозв’язку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вмінь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навичок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для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здійснення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міжкультурної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лідерської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діяльності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у тому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числі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креативних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галузях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розвиток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позитивного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сприйняття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інших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ru-RU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організовувати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підтримувати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міжкультурні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комунікації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приймати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ефективні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рішення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щодо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розв’язання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складних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задач і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проблем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управлінської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діяльності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розробляти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інноваційні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проєкти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в тому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числі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креативних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галузях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ru-RU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IV   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Мараховська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Наталя Владиславівна,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романо-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германської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філології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кандидат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педагогічних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06823" y="1319094"/>
            <a:ext cx="832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опанувати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знання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вміння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для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якісного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здійснення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інноваційної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управлінської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діяльності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умовах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міжкультурних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взаємодій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  <a:endParaRPr lang="ru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9596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716670" y="42728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Візуальна культура та арт-практики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26339" y="125517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31111" y="2013573"/>
            <a:ext cx="8597211" cy="358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Візуальна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культура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компоненти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Методика «</a:t>
            </a:r>
            <a:r>
              <a:rPr lang="en-US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Slow Looking» 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розвиваючий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потенціал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</a:t>
            </a: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сутність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«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візуальна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культура»;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арт-практики для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розвитку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критичного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мислення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міжкультурної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компетентності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набуття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вмінь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навичок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сприймання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інтерпретації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оцінювання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творів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 err="1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сприймати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візуальні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твори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розуміти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специфіку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реалізації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ідей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образів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смислів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для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розв’язання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суспільно-значущих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проблем;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усвідомлювати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власний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рівень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опанування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художньої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інформації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розробляти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нові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способи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творчого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саморозвитку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допомогою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IV   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Мараховська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Наталя Владиславівна,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романо-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германської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філології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кандидат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педагогічних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06823" y="1295087"/>
            <a:ext cx="8321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розкриття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потенціалу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мистецтва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для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особистісно-професійного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розвитку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  <a:endParaRPr lang="ru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9572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Організація представницьких заходів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68124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31111" y="2555199"/>
            <a:ext cx="8597211" cy="343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Організація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представницьких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заходів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історичні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теоретичні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аспекти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види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представницьких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заходів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ділового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етикету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етапи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розвитку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представницьких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заходів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історичній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площини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технології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принципи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проведення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представницьких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заходів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офіційні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неофіційні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прийоми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види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представницьких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заходів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представницьких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витрат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як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складову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частину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організації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представницьких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заходів</a:t>
            </a:r>
            <a:r>
              <a:rPr lang="ru-RU" sz="1600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V   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Демідко Ольга Олександрівна,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історичних наук, доцент кафедри культурології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06823" y="1717834"/>
            <a:ext cx="8151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сформувати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студентів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необхідні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для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майбутньої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професійної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діяльності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теоретичні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знання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щодо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структури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основних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видів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представницьких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заходів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етапів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їх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організації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проведення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видів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етикету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протоколу, 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також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практичні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вміння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навички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з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означеного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напряму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  <a:endParaRPr lang="ru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946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Організація представницьких заходів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1294377" y="1942135"/>
            <a:ext cx="8597211" cy="343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ru-RU" sz="15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5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15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організовувати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проводити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представницькі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заходи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враховуючи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національні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особливості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традиційно-релігійну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культуру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представників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різних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народів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розраховувати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представницькі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витрати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етикет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офіційних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представницьких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заходах;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попереджати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комунікативні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проблеми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застосовуючи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знання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діловий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етикет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невербальні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засоби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5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комунікації</a:t>
            </a:r>
            <a:r>
              <a:rPr lang="ru-RU" sz="1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ru-RU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V   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</p:spTree>
    <p:extLst>
      <p:ext uri="{BB962C8B-B14F-4D97-AF65-F5344CB8AC3E}">
        <p14:creationId xmlns:p14="http://schemas.microsoft.com/office/powerpoint/2010/main" val="1393440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Етика мережевого спілкування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68124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636372" y="2427205"/>
            <a:ext cx="8597211" cy="366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en-US" sz="16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Історія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практики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мережевих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засобів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комунікації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засоби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мережевого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діалогу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3.Основи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мережевого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етикету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способи одержання інформації про уподобання співбесідника та визначення </a:t>
            </a:r>
            <a:r>
              <a:rPr lang="uk-UA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ступіні</a:t>
            </a: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його відкритості;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взаємозв'язок уподобань і ціннісних орієнтацій співбесідника, намірів та змісту спілкування;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принципи та особливості мережевого етикету;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розмаїття способів самовираження у спілкуванні</a:t>
            </a:r>
            <a:r>
              <a:rPr lang="uk-UA" sz="1600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V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Янковський Степан Владиславович,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філософських наук, доцент кафедри культурології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06823" y="1717834"/>
            <a:ext cx="815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розвинути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студентів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навички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мережевого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діалогу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за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рахунок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опанування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основ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мережевого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етикету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розуміння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його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специфіки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4167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188495" y="53583"/>
            <a:ext cx="10975373" cy="91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Основи управління кар</a:t>
            </a:r>
            <a:r>
              <a:rPr lang="en-US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’</a:t>
            </a: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єрою </a:t>
            </a:r>
            <a:endParaRPr lang="uk-UA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171017" y="851369"/>
            <a:ext cx="10992852" cy="609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777765" y="1367992"/>
            <a:ext cx="10395347" cy="4556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1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7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342900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ct val="100000"/>
              <a:buFont typeface="Wingdings" pitchFamily="2" charset="2"/>
              <a:buChar char="§"/>
            </a:pPr>
            <a:r>
              <a:rPr lang="uk-UA" sz="2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базові засади управління кар'єрою 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ct val="100000"/>
              <a:buFont typeface="Wingdings" pitchFamily="2" charset="2"/>
              <a:buChar char="§"/>
            </a:pPr>
            <a:r>
              <a:rPr lang="uk-UA" sz="2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особливості і зміст формування кар'єрних траєкторій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ct val="100000"/>
              <a:buFont typeface="Wingdings" pitchFamily="2" charset="2"/>
              <a:buChar char="§"/>
            </a:pPr>
            <a:r>
              <a:rPr lang="uk-UA" sz="2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інструменти кар'єрного консультування </a:t>
            </a:r>
          </a:p>
          <a:p>
            <a:pPr marL="342900">
              <a:spcBef>
                <a:spcPts val="0"/>
              </a:spcBef>
              <a:buClr>
                <a:srgbClr val="003480"/>
              </a:buClr>
              <a:buSzPct val="100000"/>
              <a:buFont typeface="Wingdings" pitchFamily="2" charset="2"/>
              <a:buChar char="§"/>
            </a:pPr>
            <a:endParaRPr lang="uk-UA" sz="27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600" b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уміти</a:t>
            </a:r>
            <a:r>
              <a:rPr lang="uk-UA" sz="2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7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342900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ct val="100000"/>
              <a:buFont typeface="Wingdings" pitchFamily="2" charset="2"/>
              <a:buChar char="§"/>
            </a:pPr>
            <a:r>
              <a:rPr lang="uk-UA" sz="2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 на практиці систему знань щодо управління кар'єрою 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ct val="100000"/>
              <a:buFont typeface="Wingdings" pitchFamily="2" charset="2"/>
              <a:buChar char="§"/>
            </a:pPr>
            <a:r>
              <a:rPr lang="uk-UA" sz="2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використовувати технології планування кар'єри  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ct val="100000"/>
              <a:buFont typeface="Wingdings" pitchFamily="2" charset="2"/>
              <a:buChar char="§"/>
            </a:pPr>
            <a:r>
              <a:rPr lang="uk-UA" sz="2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визначати напрямки індивідуального кар'єрного розвитку  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ct val="100000"/>
              <a:buFont typeface="Wingdings" pitchFamily="2" charset="2"/>
              <a:buChar char="§"/>
            </a:pPr>
            <a:r>
              <a:rPr lang="uk-UA" sz="2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адаптувати технології управління кар'єрою до умов сучасної організації       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Clr>
                <a:srgbClr val="003480"/>
              </a:buClr>
              <a:buSzPct val="100000"/>
              <a:buFont typeface="Wingdings" pitchFamily="2" charset="2"/>
              <a:buChar char="§"/>
            </a:pPr>
            <a:r>
              <a:rPr lang="uk-UA" sz="2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 інструментарій кар'єрного консультування </a:t>
            </a:r>
            <a:endParaRPr lang="uk-UA" sz="2500" dirty="0">
              <a:solidFill>
                <a:srgbClr val="003480"/>
              </a:solidFill>
              <a:highlight>
                <a:srgbClr val="00FF00"/>
              </a:highlight>
              <a:latin typeface="Arsenal"/>
              <a:ea typeface="Arsenal"/>
              <a:cs typeface="Arsenal"/>
              <a:sym typeface="Arsenal"/>
            </a:endParaRPr>
          </a:p>
          <a:p>
            <a:pPr marL="342900">
              <a:spcBef>
                <a:spcPts val="0"/>
              </a:spcBef>
              <a:buClr>
                <a:srgbClr val="003480"/>
              </a:buClr>
              <a:buSzPct val="100000"/>
              <a:buFont typeface="Wingdings" pitchFamily="2" charset="2"/>
              <a:buChar char="§"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55614" y="3653225"/>
            <a:ext cx="5506418" cy="589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економіки праці</a:t>
            </a:r>
          </a:p>
        </p:txBody>
      </p:sp>
    </p:spTree>
    <p:extLst>
      <p:ext uri="{BB962C8B-B14F-4D97-AF65-F5344CB8AC3E}">
        <p14:creationId xmlns:p14="http://schemas.microsoft.com/office/powerpoint/2010/main" val="30643447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Етика мережевого спілкування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1294377" y="1696879"/>
            <a:ext cx="8597211" cy="366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критично ставитись до виявів цензури в сучасному соціумі;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займати індивідуальну позицію в дискусії, арґументувати свої уподобання, структурувати власну точку зору;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аналізувати аудиторію мережевого спілкування;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презентувати свої міркування з врахуванням технічних обмежень мережевого спілкування;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здатність виділяти аналогії, наводити приклади із врахуванням множинності способів мережевого спілкування;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уміння ініціювати та підтримувати дискусію в мережевому спілкуванні.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V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</p:spTree>
    <p:extLst>
      <p:ext uri="{BB962C8B-B14F-4D97-AF65-F5344CB8AC3E}">
        <p14:creationId xmlns:p14="http://schemas.microsoft.com/office/powerpoint/2010/main" val="34339068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Практикум з приймання сучасного мистецтва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68124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610178" y="2678552"/>
            <a:ext cx="8597211" cy="366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en-US" sz="16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Несучасні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практики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розуміння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мистецтва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Арт-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об’єкти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соціальному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середовищі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самовдосконалення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розмаїття способів самовираження у сучасної культури;		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події культурно-мистецького життя в сучасному соціумі;	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взаємозв'язок естетичних уподобань і власних упереджень;	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зв’язок морального та естетичного змісту самовираження</a:t>
            </a:r>
            <a:r>
              <a:rPr lang="uk-UA" sz="1600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V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Янковський Степан Владиславович,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філософських наук, доцент кафедри культурології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06823" y="1717834"/>
            <a:ext cx="815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надати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студентам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можливість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здобуття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самокомпетентності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розширенні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естетичного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досвіду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49350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Практикум з приймання сучасного мистецтва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1159511" y="1954963"/>
            <a:ext cx="8597211" cy="366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займати індивідуальну позицію в дискусіях із питань самовираження та арґументувати свої естетичні уподобання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оцінювати естетичні уподобання, що впливають на межі самовираження;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оцінювати арт-об’єкти сучасного мистецтва;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uk-UA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верифікувати</a:t>
            </a: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арт-об’єкти сучасного мистецтва.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знаходити інформацію, яка відображає специфіку культурно-мистецького життя на регіональному, національному, глобальному рівнях;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обирати проблемні питання естетичного досвіду, та виконувати їх аналіз відповідно до визначених часових рамок;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виділяти аналогії та приклади переваг множинності способів самовираження та змісту.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V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</p:spTree>
    <p:extLst>
      <p:ext uri="{BB962C8B-B14F-4D97-AF65-F5344CB8AC3E}">
        <p14:creationId xmlns:p14="http://schemas.microsoft.com/office/powerpoint/2010/main" val="37712356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Історія театру та кіно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68124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615063" y="2561417"/>
            <a:ext cx="8737009" cy="393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	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Історичний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загальний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огляд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становлення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розвитку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театрального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світовій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культурі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Концептуальні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засади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розвитку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театрального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ХІХ-ХХ ст.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Витоки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українського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театру.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Світоглядна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рефлексія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кіно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1-ї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половини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ХХ ст. 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світлі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пріоритетів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модерну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некласичної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картини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світу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5.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Філософсько-естетичний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дискурс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кіномистецтва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контексті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ціннісно-смислового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протистояння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проектів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модерну та постмодерну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6.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Розвиток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кіно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парадигмі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постмодерну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V   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Демідко Ольга Олександрівна,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історичних наук, доцент кафедри культурології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06823" y="1717834"/>
            <a:ext cx="815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оволодіння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студентами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знаннями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про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історію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особливості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театрального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кіномистецтва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;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місце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значення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кіномистецтва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розвитку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світової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культури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  <a:endParaRPr lang="ru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204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Історія театру та кіно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446810" y="1194619"/>
            <a:ext cx="9900958" cy="4375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характерні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театрального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культурно-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історичних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епох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(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античність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Середньовіччя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Відродження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класицизм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бароко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романтизм, авангард, постмодерн);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національну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своєрідність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українського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театрального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середньовічних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часів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до початку ХХІ ст.,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специфіку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вітчизняних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інтерпретацій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смислів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відповідних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епох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театральному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процесі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тенденції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розвитку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стильове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розмаїття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театру 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й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національних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шкіл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кінематографії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філософсько-культурологічні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ідеї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концепти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парадигми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кінематографічних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варіацій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оперувати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основними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театрознавчими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уміння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співвідносити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із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відповідними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культурологічними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категоріями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здійснювати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культурологічний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(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філософський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ціннісно-смисловий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семіотичний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)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театральних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процесів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чи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іншої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епохи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кіномистецтва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уміння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включати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феномен театру 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загальне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світоглядне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поле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доби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надавати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естетичну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і 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культурологічну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оцінку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сучасним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явищам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розвитку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театру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кіномистецтва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встановлювати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адекватну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систему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міждисциплінарних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зв’язків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філософії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культурології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мистецтвознавства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V   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</p:spTree>
    <p:extLst>
      <p:ext uri="{BB962C8B-B14F-4D97-AF65-F5344CB8AC3E}">
        <p14:creationId xmlns:p14="http://schemas.microsoft.com/office/powerpoint/2010/main" val="32549244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677779" y="52670"/>
            <a:ext cx="9509567" cy="803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Практикум з екскурсійної діяльності 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588726" y="754113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96875" y="1575929"/>
            <a:ext cx="8597211" cy="343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екскурсійного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обслуговування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Способи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класифікації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екскурсій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Методика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підготовки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екскурсійного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продукту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</a:t>
            </a: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екскурсію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як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суспільну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форму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організації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дозвілля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етапи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становлення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екскурсійної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справи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підготовки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екскурсійного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продукту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оформлення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отриманих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розробок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екскурсійного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продукту.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 err="1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оцінити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зацікавлені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сторони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екскурсійного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продукту;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екскурсійної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створювати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інформаційну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базу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екскурсії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спланувати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екскурсію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презентувати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екскурсійний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продукт;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провести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екскурсію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екскурсію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визначати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перспективи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розвитку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V   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Демідко Ольга Олександрівна,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історичних наук, доцент кафедри культурології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936898" y="794073"/>
            <a:ext cx="832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засвоєння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студентами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теоретичних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знань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про основу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організації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екскурсійного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обслуговування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уміння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підготувати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екскурсійний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продукт.</a:t>
            </a:r>
          </a:p>
        </p:txBody>
      </p:sp>
    </p:spTree>
    <p:extLst>
      <p:ext uri="{BB962C8B-B14F-4D97-AF65-F5344CB8AC3E}">
        <p14:creationId xmlns:p14="http://schemas.microsoft.com/office/powerpoint/2010/main" val="34488216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706035" y="126350"/>
            <a:ext cx="9509567" cy="829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Прикладна етика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478336" y="859692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15920" y="1710942"/>
            <a:ext cx="8597211" cy="3530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en-US" sz="16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Філософські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засади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етики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Проблеми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дискримінації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сучасному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соціумі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Моральні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судження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відповідальність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</a:t>
            </a: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навчання: 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критичність стереотипів у сприйняті; взаємозв'язок уподобань, очікувань і форм соціальної взаємодії;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природу власних упереджень; обмеженість уявлень про </a:t>
            </a:r>
            <a:r>
              <a:rPr lang="uk-UA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іншість</a:t>
            </a: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особливості дискримінації;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способи злагоджувати непорозуміння і запобігати конфліктів комунікації і взаємодії.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оцінити рівень нетерпимості;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створювати інформаційну базу щодо питань соціального розмаїття;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виявляти маніпулятивні аспекти соціальної взаємодії і комунікації;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презентувати переваги принципів толерантності;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провести дебати із аудиторією.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senal"/>
                <a:ea typeface="Arsenal"/>
                <a:cs typeface="Arsenal"/>
                <a:sym typeface="Arsenal"/>
              </a:rPr>
              <a:t>V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Янковський Степан Владиславович,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філософських наук, доцент кафедри культурології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23698" y="902295"/>
            <a:ext cx="8151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сформувати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студентів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відповідальне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громадське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ставлення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до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соціального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розмаїття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здатність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поважати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власну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гідність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гідність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іншого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розуміння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неповторності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унікальності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існуючого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екологічного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культурного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розмаїття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44379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588819" y="121040"/>
            <a:ext cx="9509567" cy="829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Культура Італії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500245" y="856101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426169" y="1213451"/>
            <a:ext cx="8641311" cy="430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Культура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стародавнього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Риму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Культура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італійського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Середньовіччя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Культура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італійського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Ренесансу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Італійська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культура Нового часу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5. Культура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Італії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ХІХ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століття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6. Культура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Італії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першої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половини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ХХ ст.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7. Культура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Італії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другої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половини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ХХ – початку ХХІ ст.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</a:t>
            </a: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Італії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етапи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розвитку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ознаки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термінологію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досягнення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традиції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науці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освіті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Італії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місце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значення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Італії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системі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світової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у т. ч.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української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 err="1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використовувати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отримані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для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явищ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порівнювати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різних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періодів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соціокультурних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трансформацій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визначати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роль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значення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для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Італії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V   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053" y="2099927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Сабадаш Юлія Сергіївна,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культурології, професор кафедри культурології, завідувач кафедри культурології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745981" y="899676"/>
            <a:ext cx="8321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ознайомити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студентів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із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особливостями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виникнення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розвитку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італійської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культури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  <a:endParaRPr lang="ru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1056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339437" y="221443"/>
            <a:ext cx="11754266" cy="13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sz="3600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Основи міжкультурної </a:t>
            </a:r>
            <a:r>
              <a:rPr lang="ru-RU" sz="3600" noProof="1" smtClean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комунікації</a:t>
            </a:r>
            <a:br>
              <a:rPr lang="ru-RU" sz="3600" noProof="1" smtClean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r>
              <a:rPr lang="en-US" sz="36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</a:rPr>
              <a:t>Fundamentals of Intercultural </a:t>
            </a:r>
            <a:r>
              <a:rPr lang="en-US" sz="3600" dirty="0" smtClean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</a:rPr>
              <a:t>Communication</a:t>
            </a:r>
            <a:r>
              <a:rPr lang="uk-UA" sz="3600" dirty="0" smtClean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</a:rPr>
              <a:t/>
            </a:r>
            <a:br>
              <a:rPr lang="uk-UA" sz="3600" dirty="0" smtClean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</a:rPr>
            </a:br>
            <a:r>
              <a:rPr lang="uk-UA" sz="2000" i="1" dirty="0" smtClean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</a:rPr>
              <a:t>мови викладання українська / англійська </a:t>
            </a:r>
            <a:endParaRPr lang="ru-RU" sz="2000" i="1" dirty="0">
              <a:solidFill>
                <a:srgbClr val="003480"/>
              </a:solidFill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339437" y="173223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619311" y="2829407"/>
            <a:ext cx="8597211" cy="3507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Основні теорії та концепції міжкультурної комунікації. Історія виникнення. Предмет та методи дослідження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Культурний шок. Симптоми і причини виникнення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Соціальні стереотипи та відношення до них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Культурні відмінності у процесі комунікації на міжкультурному рівні. Типові помилки міжкультурної комунікації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терміни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що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відносяться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міжкультурних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досліджень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міжкультурної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комунікаці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теоретичні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підходи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розроблені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рамках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міжкультурних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досліджень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сутність і тенденції міжкультурної взаємодії у сучасних умовах</a:t>
            </a:r>
            <a:r>
              <a:rPr lang="uk-UA" sz="1600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V   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5921"/>
            <a:ext cx="2311872" cy="2304165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513762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Сікорська Ірина Миколаївна,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наук з державного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управління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доцент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культурології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748110" y="1731253"/>
            <a:ext cx="832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ознайомити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студентів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з основами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міжкультурної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комунікації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використанням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основних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прийомів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технологій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з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міжкультурної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комунікації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;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сприяти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формуванню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у них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поглибленого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практико-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орієнтованого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уявлення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про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міжкультурний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підхід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до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дослідження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суспільства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  <a:endParaRPr lang="ru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252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443346" y="441354"/>
            <a:ext cx="9509567" cy="829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Основи міжкультурної комунікації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716859" y="2059209"/>
            <a:ext cx="9922977" cy="4894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бути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толерантними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відношенні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представників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інших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усвідомлювати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цінність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культурного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розмаїття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визначати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релевантну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інформацію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для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проведення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крос-культурних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досліджень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запобігати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найбільш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типових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помилок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пов’язаних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із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стереотипами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поведінки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сформувати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проведення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попереднього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ситуаційного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ділової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іноземного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партнера.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V   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</p:spTree>
    <p:extLst>
      <p:ext uri="{BB962C8B-B14F-4D97-AF65-F5344CB8AC3E}">
        <p14:creationId xmlns:p14="http://schemas.microsoft.com/office/powerpoint/2010/main" val="4228479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546385" y="260843"/>
            <a:ext cx="10245436" cy="93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Основи екології</a:t>
            </a:r>
            <a:endParaRPr lang="uk-UA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746449" y="1039091"/>
            <a:ext cx="10434898" cy="109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>
              <a:spcBef>
                <a:spcPts val="0"/>
              </a:spcBef>
              <a:buSzPts val="2800"/>
              <a:buNone/>
            </a:pPr>
            <a:r>
              <a:rPr lang="uk-UA" sz="1800" b="1" dirty="0">
                <a:solidFill>
                  <a:srgbClr val="00206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1800" dirty="0">
                <a:solidFill>
                  <a:srgbClr val="00206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  <a:r>
              <a:rPr lang="uk-UA" sz="1800" dirty="0">
                <a:solidFill>
                  <a:srgbClr val="002060"/>
                </a:solidFill>
                <a:latin typeface="Arsenal" panose="020B0604020202020204" charset="-52"/>
              </a:rPr>
              <a:t>підвищення екологічної інформованості, формування у здобувачів сучасного, поглибленого розуміння екології як необхідного механізму гармонізації відносин у системі "суспільство – довкілля – економіка", розуміння необхідності екологізації життєдіяльності людини; ознайомлення здобувачів з глобальними екологічними проблемами і прогнозами розвитку людства.</a:t>
            </a:r>
            <a:endParaRPr lang="uk-UA" sz="1800" dirty="0">
              <a:solidFill>
                <a:srgbClr val="002060"/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5985342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295754" y="2131242"/>
            <a:ext cx="9042452" cy="368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SzPts val="2800"/>
              <a:buFont typeface="Arial"/>
              <a:buNone/>
            </a:pPr>
            <a:r>
              <a:rPr lang="uk-UA" sz="31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Змістовні модулі</a:t>
            </a:r>
            <a:endParaRPr lang="uk-UA" sz="3100" dirty="0">
              <a:latin typeface="Arsenal" panose="020B0604020202020204" charset="-52"/>
            </a:endParaRPr>
          </a:p>
          <a:p>
            <a:pPr marL="11430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uk-UA" sz="2600" dirty="0">
                <a:latin typeface="Arsenal" panose="020B0604020202020204" charset="-52"/>
              </a:rPr>
              <a:t>1</a:t>
            </a:r>
            <a:r>
              <a:rPr lang="uk-UA" sz="2600" dirty="0">
                <a:solidFill>
                  <a:srgbClr val="002060"/>
                </a:solidFill>
                <a:latin typeface="Arsenal" panose="020B0604020202020204" charset="-52"/>
                <a:cs typeface="Calibri" panose="020F0502020204030204" pitchFamily="34" charset="0"/>
              </a:rPr>
              <a:t>.Екологія як наука, загальні поняття та методологія.</a:t>
            </a:r>
          </a:p>
          <a:p>
            <a:pPr marL="11430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uk-UA" sz="2600" dirty="0">
                <a:solidFill>
                  <a:srgbClr val="002060"/>
                </a:solidFill>
                <a:latin typeface="Arsenal" panose="020B0604020202020204" charset="-52"/>
                <a:cs typeface="Calibri" panose="020F0502020204030204" pitchFamily="34" charset="0"/>
              </a:rPr>
              <a:t>2. Природокористування та антропогенний вплив на навколишнє природне середовище.</a:t>
            </a:r>
          </a:p>
          <a:p>
            <a:pPr marL="11430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uk-UA" sz="2600" dirty="0">
                <a:solidFill>
                  <a:srgbClr val="002060"/>
                </a:solidFill>
                <a:latin typeface="Arsenal" panose="020B0604020202020204" charset="-52"/>
                <a:cs typeface="Calibri" panose="020F0502020204030204" pitchFamily="34" charset="0"/>
              </a:rPr>
              <a:t>3. Регіональні екологічні проблеми України.</a:t>
            </a:r>
          </a:p>
          <a:p>
            <a:pPr marL="11430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uk-UA" sz="2600" dirty="0">
                <a:solidFill>
                  <a:srgbClr val="002060"/>
                </a:solidFill>
                <a:latin typeface="Arsenal" panose="020B0604020202020204" charset="-52"/>
                <a:cs typeface="Calibri" panose="020F0502020204030204" pitchFamily="34" charset="0"/>
              </a:rPr>
              <a:t>4. Концепція сталого розвитку.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SzPts val="2800"/>
              <a:buFont typeface="Arial"/>
              <a:buNone/>
            </a:pPr>
            <a:r>
              <a:rPr lang="uk-UA" sz="3100" b="1" dirty="0">
                <a:solidFill>
                  <a:srgbClr val="002060"/>
                </a:solidFill>
                <a:latin typeface="Arsenal" panose="020B0604020202020204" charset="-52"/>
                <a:ea typeface="Arsenal"/>
                <a:cs typeface="Calibri" panose="020F0502020204030204" pitchFamily="34" charset="0"/>
                <a:sym typeface="Arsenal"/>
              </a:rPr>
              <a:t>Результати навчання: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SzPts val="2800"/>
              <a:buFont typeface="Arial"/>
              <a:buNone/>
            </a:pPr>
            <a:r>
              <a:rPr lang="uk-UA" sz="3100" b="1" dirty="0">
                <a:solidFill>
                  <a:srgbClr val="002060"/>
                </a:solidFill>
                <a:latin typeface="Arsenal" panose="020B0604020202020204" charset="-52"/>
                <a:ea typeface="Arsenal"/>
                <a:cs typeface="Calibri" panose="020F0502020204030204" pitchFamily="34" charset="0"/>
                <a:sym typeface="Arsenal"/>
              </a:rPr>
              <a:t>знати: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uk-UA" sz="2600" dirty="0">
                <a:solidFill>
                  <a:srgbClr val="002060"/>
                </a:solidFill>
                <a:latin typeface="Arsenal" panose="020B0604020202020204" charset="-52"/>
                <a:cs typeface="Calibri" panose="020F0502020204030204" pitchFamily="34" charset="0"/>
              </a:rPr>
              <a:t>екологічні принципи використовування природних ресурсів і охорони довкілля; </a:t>
            </a:r>
            <a:endParaRPr lang="en-US" sz="2600" dirty="0">
              <a:solidFill>
                <a:srgbClr val="002060"/>
              </a:solidFill>
              <a:latin typeface="Arsenal" panose="020B0604020202020204" charset="-52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uk-UA" sz="2600" dirty="0">
                <a:solidFill>
                  <a:srgbClr val="002060"/>
                </a:solidFill>
                <a:latin typeface="Arsenal" panose="020B0604020202020204" charset="-52"/>
                <a:cs typeface="Calibri" panose="020F0502020204030204" pitchFamily="34" charset="0"/>
              </a:rPr>
              <a:t>основні форми, особливості та наслідки антропогенного впливу на навколишнє природне середовище; </a:t>
            </a:r>
            <a:endParaRPr lang="en-US" sz="2600" dirty="0">
              <a:solidFill>
                <a:srgbClr val="002060"/>
              </a:solidFill>
              <a:latin typeface="Arsenal" panose="020B0604020202020204" charset="-52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uk-UA" sz="2600" dirty="0">
                <a:solidFill>
                  <a:srgbClr val="002060"/>
                </a:solidFill>
                <a:latin typeface="Arsenal" panose="020B0604020202020204" charset="-52"/>
                <a:cs typeface="Calibri" panose="020F0502020204030204" pitchFamily="34" charset="0"/>
              </a:rPr>
              <a:t>досвід міжнародного співробітництва в галузі вирішення глобальних екологічних проблем.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839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271624" y="4804847"/>
            <a:ext cx="2154336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Мітюшкіна Х. С.,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катедри раціонального природокористування та охорони навколишнього середовища 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 err="1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Катедра</a:t>
            </a: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 раціонального природокористування та охорони навколишнього середовища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F07884-1A4E-4F33-B4AD-DDA3E9FBA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05" y="2292528"/>
            <a:ext cx="1763275" cy="23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227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136;p7">
            <a:extLst>
              <a:ext uri="{FF2B5EF4-FFF2-40B4-BE49-F238E27FC236}">
                <a16:creationId xmlns:a16="http://schemas.microsoft.com/office/drawing/2014/main" id="{094FE114-D0DB-1D85-796C-3AF1DD0E06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3925" y="415925"/>
            <a:ext cx="9509125" cy="1192213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3480"/>
              </a:buClr>
              <a:buSzPts val="4400"/>
            </a:pPr>
            <a:r>
              <a:rPr lang="ru-RU" altLang="ru-RU" sz="4000" dirty="0" err="1">
                <a:solidFill>
                  <a:srgbClr val="003480"/>
                </a:solidFill>
                <a:latin typeface="Mariupol Strong" pitchFamily="50" charset="-52"/>
                <a:cs typeface="Arial" panose="020B0604020202020204" pitchFamily="34" charset="0"/>
                <a:sym typeface="Calibri" panose="020F0502020204030204" pitchFamily="34" charset="0"/>
              </a:rPr>
              <a:t>Електоральна</a:t>
            </a:r>
            <a:r>
              <a:rPr lang="ru-RU" altLang="ru-RU" sz="4000" dirty="0">
                <a:solidFill>
                  <a:srgbClr val="003480"/>
                </a:solidFill>
                <a:latin typeface="Mariupol Strong" pitchFamily="50" charset="-52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ru-RU" altLang="ru-RU" sz="4000" dirty="0" err="1">
                <a:solidFill>
                  <a:srgbClr val="003480"/>
                </a:solidFill>
                <a:latin typeface="Mariupol Strong" pitchFamily="50" charset="-52"/>
                <a:cs typeface="Arial" panose="020B0604020202020204" pitchFamily="34" charset="0"/>
                <a:sym typeface="Calibri" panose="020F0502020204030204" pitchFamily="34" charset="0"/>
              </a:rPr>
              <a:t>соціологія</a:t>
            </a:r>
            <a:r>
              <a:rPr lang="ru-RU" altLang="ru-RU" sz="4000" dirty="0">
                <a:solidFill>
                  <a:srgbClr val="003480"/>
                </a:solidFill>
                <a:latin typeface="Mariupol Strong" pitchFamily="50" charset="-52"/>
                <a:cs typeface="Arial" panose="020B0604020202020204" pitchFamily="34" charset="0"/>
                <a:sym typeface="Calibri" panose="020F0502020204030204" pitchFamily="34" charset="0"/>
              </a:rPr>
              <a:t/>
            </a:r>
            <a:br>
              <a:rPr lang="ru-RU" altLang="ru-RU" sz="4000" dirty="0">
                <a:solidFill>
                  <a:srgbClr val="003480"/>
                </a:solidFill>
                <a:latin typeface="Mariupol Strong" pitchFamily="50" charset="-52"/>
                <a:cs typeface="Arial" panose="020B0604020202020204" pitchFamily="34" charset="0"/>
                <a:sym typeface="Calibri" panose="020F0502020204030204" pitchFamily="34" charset="0"/>
              </a:rPr>
            </a:br>
            <a:endParaRPr lang="ru-RU" altLang="ru-RU" sz="4000" dirty="0">
              <a:solidFill>
                <a:srgbClr val="003480"/>
              </a:solidFill>
              <a:latin typeface="Mariupol Strong" pitchFamily="50" charset="-5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5" name="Google Shape;137;p7">
            <a:extLst>
              <a:ext uri="{FF2B5EF4-FFF2-40B4-BE49-F238E27FC236}">
                <a16:creationId xmlns:a16="http://schemas.microsoft.com/office/drawing/2014/main" id="{1F363D37-0844-21F5-9FF1-5C62347EBD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3925" y="1285875"/>
            <a:ext cx="9275763" cy="704850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None/>
            </a:pPr>
            <a:r>
              <a:rPr lang="uk-UA" altLang="ru-RU" sz="2400" b="1" dirty="0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Метою курсу є </a:t>
            </a:r>
            <a:r>
              <a:rPr lang="ru-RU" altLang="ru-RU" sz="2600" dirty="0" err="1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розглянути</a:t>
            </a:r>
            <a:r>
              <a:rPr lang="ru-RU" altLang="ru-RU" sz="2600" dirty="0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 </a:t>
            </a:r>
            <a:r>
              <a:rPr lang="ru-RU" altLang="ru-RU" sz="2600" dirty="0" err="1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теорії</a:t>
            </a:r>
            <a:r>
              <a:rPr lang="ru-RU" altLang="ru-RU" sz="2600" dirty="0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, </a:t>
            </a:r>
            <a:r>
              <a:rPr lang="ru-RU" altLang="ru-RU" sz="2600" dirty="0" err="1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фактори</a:t>
            </a:r>
            <a:r>
              <a:rPr lang="ru-RU" altLang="ru-RU" sz="2600" dirty="0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 та </a:t>
            </a:r>
            <a:r>
              <a:rPr lang="ru-RU" altLang="ru-RU" sz="2600" dirty="0" err="1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механізми</a:t>
            </a:r>
            <a:r>
              <a:rPr lang="ru-RU" altLang="ru-RU" sz="2600" dirty="0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 </a:t>
            </a:r>
            <a:r>
              <a:rPr lang="ru-RU" altLang="ru-RU" sz="2600" dirty="0" err="1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електоральної</a:t>
            </a:r>
            <a:r>
              <a:rPr lang="ru-RU" altLang="ru-RU" sz="2600" dirty="0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 </a:t>
            </a:r>
            <a:r>
              <a:rPr lang="ru-RU" altLang="ru-RU" sz="2600" dirty="0" err="1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поведінки</a:t>
            </a:r>
            <a:r>
              <a:rPr lang="ru-RU" altLang="ru-RU" sz="3000" dirty="0">
                <a:latin typeface="Mariupol Strong" pitchFamily="50" charset="-52"/>
                <a:cs typeface="Arial" panose="020B0604020202020204" pitchFamily="34" charset="0"/>
                <a:sym typeface="Arsenal" pitchFamily="50" charset="0"/>
              </a:rPr>
              <a:t>	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None/>
            </a:pPr>
            <a:endParaRPr lang="ru-RU" altLang="ru-RU" sz="2400" dirty="0">
              <a:solidFill>
                <a:srgbClr val="003480"/>
              </a:solidFill>
              <a:latin typeface="Mariupol Strong" pitchFamily="50" charset="-52"/>
              <a:cs typeface="Arial" panose="020B0604020202020204" pitchFamily="34" charset="0"/>
              <a:sym typeface="Arsenal" pitchFamily="50" charset="0"/>
            </a:endParaRPr>
          </a:p>
        </p:txBody>
      </p:sp>
      <p:sp>
        <p:nvSpPr>
          <p:cNvPr id="3076" name="Google Shape;138;p7">
            <a:extLst>
              <a:ext uri="{FF2B5EF4-FFF2-40B4-BE49-F238E27FC236}">
                <a16:creationId xmlns:a16="http://schemas.microsoft.com/office/drawing/2014/main" id="{5DF7CE2F-3552-F85E-E3C4-429EE015D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18213"/>
            <a:ext cx="11356975" cy="839787"/>
          </a:xfrm>
          <a:prstGeom prst="rect">
            <a:avLst/>
          </a:prstGeom>
          <a:solidFill>
            <a:srgbClr val="003480"/>
          </a:solidFill>
          <a:ln w="12700">
            <a:solidFill>
              <a:srgbClr val="31538F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800"/>
            </a:pPr>
            <a:endParaRPr lang="ru-RU" altLang="ru-RU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077" name="Google Shape;139;p7">
            <a:extLst>
              <a:ext uri="{FF2B5EF4-FFF2-40B4-BE49-F238E27FC236}">
                <a16:creationId xmlns:a16="http://schemas.microsoft.com/office/drawing/2014/main" id="{CA00AAE0-4F00-424C-6C53-4CBE86C739D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356975" y="1041400"/>
            <a:ext cx="835025" cy="5816600"/>
          </a:xfrm>
          <a:prstGeom prst="rect">
            <a:avLst/>
          </a:prstGeom>
          <a:solidFill>
            <a:srgbClr val="FFA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800"/>
            </a:pPr>
            <a:endParaRPr lang="ru-RU" altLang="ru-RU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078" name="Google Shape;140;p7">
            <a:extLst>
              <a:ext uri="{FF2B5EF4-FFF2-40B4-BE49-F238E27FC236}">
                <a16:creationId xmlns:a16="http://schemas.microsoft.com/office/drawing/2014/main" id="{AF417476-C1CD-9B6A-50A8-62E523B4C48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347450" y="0"/>
            <a:ext cx="835025" cy="1041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800"/>
            </a:pPr>
            <a:endParaRPr lang="ru-RU" altLang="ru-RU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3079" name="Рисунок 7">
            <a:extLst>
              <a:ext uri="{FF2B5EF4-FFF2-40B4-BE49-F238E27FC236}">
                <a16:creationId xmlns:a16="http://schemas.microsoft.com/office/drawing/2014/main" id="{8FC14209-2BE6-F31B-85D6-402149C3F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350" y="185738"/>
            <a:ext cx="657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Google Shape;137;p7">
            <a:extLst>
              <a:ext uri="{FF2B5EF4-FFF2-40B4-BE49-F238E27FC236}">
                <a16:creationId xmlns:a16="http://schemas.microsoft.com/office/drawing/2014/main" id="{D9311E8A-0F5A-E8AE-39A1-A79574E6E8C8}"/>
              </a:ext>
            </a:extLst>
          </p:cNvPr>
          <p:cNvSpPr txBox="1">
            <a:spLocks/>
          </p:cNvSpPr>
          <p:nvPr/>
        </p:nvSpPr>
        <p:spPr bwMode="auto">
          <a:xfrm>
            <a:off x="2679700" y="2109788"/>
            <a:ext cx="8596313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marL="266700" indent="-2667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81100" indent="-2667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38300" indent="-2667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95500" indent="-2667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52700" indent="-2667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009900" indent="-2667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67100" indent="-2667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924300" indent="-2667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sz="1600" b="1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Змістовні модулі:</a:t>
            </a:r>
          </a:p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sz="1600" b="1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1. </a:t>
            </a:r>
            <a:r>
              <a:rPr lang="uk-UA" altLang="ru-RU" sz="16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Основні поняття електоральної соціології</a:t>
            </a:r>
          </a:p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sz="16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2. Теорії електоральної поведінки</a:t>
            </a:r>
          </a:p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sz="16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3. Соціологічне супроводження виборів</a:t>
            </a:r>
          </a:p>
          <a:p>
            <a:pPr eaLnBrk="1" hangingPunct="1">
              <a:lnSpc>
                <a:spcPct val="90000"/>
              </a:lnSpc>
              <a:buSzPts val="2800"/>
              <a:buFont typeface="Arial" panose="020B0604020202020204" pitchFamily="34" charset="0"/>
              <a:buChar char="•"/>
            </a:pPr>
            <a:endParaRPr lang="uk-UA" altLang="ru-RU" sz="1600" b="1" dirty="0">
              <a:solidFill>
                <a:srgbClr val="003480"/>
              </a:solidFill>
              <a:latin typeface="Arsenal" pitchFamily="50" charset="0"/>
              <a:sym typeface="Arsenal" pitchFamily="50" charset="0"/>
            </a:endParaRPr>
          </a:p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sz="1600" b="1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Результати навчання: </a:t>
            </a:r>
          </a:p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sz="1600" b="1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знати</a:t>
            </a:r>
            <a:r>
              <a:rPr lang="en-US" altLang="ru-RU" sz="1600" b="1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:</a:t>
            </a:r>
          </a:p>
          <a:p>
            <a:pPr eaLnBrk="1" hangingPunct="1">
              <a:buClrTx/>
              <a:buFontTx/>
              <a:buChar char="•"/>
            </a:pPr>
            <a:r>
              <a:rPr lang="uk-UA" altLang="ru-RU" sz="16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історію виникнення та </a:t>
            </a:r>
            <a:r>
              <a:rPr lang="uk-UA" altLang="ru-RU" sz="1600" dirty="0" err="1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розвит</a:t>
            </a:r>
            <a:r>
              <a:rPr lang="ru-RU" altLang="ru-RU" sz="16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ку</a:t>
            </a:r>
            <a:r>
              <a:rPr lang="uk-UA" altLang="ru-RU" sz="16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 електоральної соціології; </a:t>
            </a:r>
          </a:p>
          <a:p>
            <a:pPr eaLnBrk="1" hangingPunct="1">
              <a:buClrTx/>
              <a:buFontTx/>
              <a:buChar char="•"/>
            </a:pPr>
            <a:r>
              <a:rPr lang="uk-UA" altLang="ru-RU" sz="16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 наукові напрямки вивчення електоральної поведінки; </a:t>
            </a:r>
          </a:p>
          <a:p>
            <a:pPr eaLnBrk="1" hangingPunct="1">
              <a:buClrTx/>
              <a:buFontTx/>
              <a:buChar char="•"/>
            </a:pPr>
            <a:r>
              <a:rPr lang="uk-UA" altLang="ru-RU" sz="16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чинники, що детермінують електоральну поведінку; </a:t>
            </a:r>
          </a:p>
          <a:p>
            <a:pPr eaLnBrk="1" hangingPunct="1">
              <a:buClrTx/>
              <a:buFontTx/>
              <a:buChar char="•"/>
            </a:pPr>
            <a:r>
              <a:rPr lang="uk-UA" altLang="ru-RU" sz="16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 особливості проведення базових, прогнозних та пост виборчих соціологічних досліджень. </a:t>
            </a:r>
          </a:p>
          <a:p>
            <a:pPr eaLnBrk="1" hangingPunct="1">
              <a:buClrTx/>
              <a:buFontTx/>
              <a:buNone/>
            </a:pPr>
            <a:r>
              <a:rPr lang="uk-UA" altLang="ru-RU" sz="1600" dirty="0">
                <a:sym typeface="Arsenal" pitchFamily="50" charset="0"/>
              </a:rPr>
              <a:t>	</a:t>
            </a:r>
          </a:p>
          <a:p>
            <a:pPr eaLnBrk="1" hangingPunct="1">
              <a:lnSpc>
                <a:spcPct val="90000"/>
              </a:lnSpc>
              <a:buSzPts val="2800"/>
            </a:pPr>
            <a:endParaRPr lang="uk-UA" altLang="ru-RU" sz="1600" dirty="0">
              <a:solidFill>
                <a:srgbClr val="003480"/>
              </a:solidFill>
              <a:latin typeface="Arsenal" pitchFamily="50" charset="0"/>
              <a:sym typeface="Arsenal" pitchFamily="50" charset="0"/>
            </a:endParaRPr>
          </a:p>
        </p:txBody>
      </p:sp>
      <p:sp>
        <p:nvSpPr>
          <p:cNvPr id="3081" name="Google Shape;137;p7">
            <a:extLst>
              <a:ext uri="{FF2B5EF4-FFF2-40B4-BE49-F238E27FC236}">
                <a16:creationId xmlns:a16="http://schemas.microsoft.com/office/drawing/2014/main" id="{060C667C-D1AC-216E-27BA-4FE196EF299B}"/>
              </a:ext>
            </a:extLst>
          </p:cNvPr>
          <p:cNvSpPr txBox="1">
            <a:spLocks/>
          </p:cNvSpPr>
          <p:nvPr/>
        </p:nvSpPr>
        <p:spPr bwMode="auto">
          <a:xfrm>
            <a:off x="4652963" y="6018213"/>
            <a:ext cx="65278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sz="2400">
                <a:solidFill>
                  <a:schemeClr val="bg1"/>
                </a:solidFill>
                <a:latin typeface="Arsenal" pitchFamily="50" charset="0"/>
                <a:sym typeface="Arsenal" pitchFamily="50" charset="0"/>
              </a:rPr>
              <a:t>Семестр: 5          Форма контролю: екзамен</a:t>
            </a:r>
          </a:p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sz="2400">
                <a:solidFill>
                  <a:schemeClr val="bg1"/>
                </a:solidFill>
                <a:latin typeface="Arsenal" pitchFamily="50" charset="0"/>
                <a:sym typeface="Arsenal" pitchFamily="50" charset="0"/>
              </a:rPr>
              <a:t>Кількість годин\кредитів:  90\3</a:t>
            </a:r>
          </a:p>
        </p:txBody>
      </p:sp>
      <p:sp>
        <p:nvSpPr>
          <p:cNvPr id="3082" name="Google Shape;137;p7">
            <a:extLst>
              <a:ext uri="{FF2B5EF4-FFF2-40B4-BE49-F238E27FC236}">
                <a16:creationId xmlns:a16="http://schemas.microsoft.com/office/drawing/2014/main" id="{E8D6CD29-0953-7ABF-0E72-39082E2A9CAA}"/>
              </a:ext>
            </a:extLst>
          </p:cNvPr>
          <p:cNvSpPr txBox="1">
            <a:spLocks/>
          </p:cNvSpPr>
          <p:nvPr/>
        </p:nvSpPr>
        <p:spPr bwMode="auto">
          <a:xfrm>
            <a:off x="188913" y="4583113"/>
            <a:ext cx="2420937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b="1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Зубченко О.С.,</a:t>
            </a:r>
          </a:p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доцент кафедри філософії та соціології</a:t>
            </a:r>
          </a:p>
        </p:txBody>
      </p:sp>
      <p:sp>
        <p:nvSpPr>
          <p:cNvPr id="3083" name="Google Shape;137;p7">
            <a:extLst>
              <a:ext uri="{FF2B5EF4-FFF2-40B4-BE49-F238E27FC236}">
                <a16:creationId xmlns:a16="http://schemas.microsoft.com/office/drawing/2014/main" id="{E6F5367D-7661-8F7A-68D6-AD8F25FC29F5}"/>
              </a:ext>
            </a:extLst>
          </p:cNvPr>
          <p:cNvSpPr txBox="1">
            <a:spLocks/>
          </p:cNvSpPr>
          <p:nvPr/>
        </p:nvSpPr>
        <p:spPr bwMode="auto">
          <a:xfrm rot="-5400000">
            <a:off x="9012238" y="3609975"/>
            <a:ext cx="55054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SzPts val="2800"/>
            </a:pPr>
            <a:r>
              <a:rPr lang="uk-UA" altLang="ru-RU" sz="2800">
                <a:solidFill>
                  <a:srgbClr val="002060"/>
                </a:solidFill>
                <a:latin typeface="Arsenal" pitchFamily="50" charset="0"/>
                <a:sym typeface="Arsenal" pitchFamily="50" charset="0"/>
              </a:rPr>
              <a:t>Кафедра філософії та соціології </a:t>
            </a:r>
          </a:p>
        </p:txBody>
      </p:sp>
      <p:pic>
        <p:nvPicPr>
          <p:cNvPr id="3084" name="Picture 16" descr="фото зубченко на курсы1">
            <a:extLst>
              <a:ext uri="{FF2B5EF4-FFF2-40B4-BE49-F238E27FC236}">
                <a16:creationId xmlns:a16="http://schemas.microsoft.com/office/drawing/2014/main" id="{D74B70E0-2FC4-450C-06B4-E19A9EDD6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573338"/>
            <a:ext cx="1911350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8;p7">
            <a:extLst>
              <a:ext uri="{FF2B5EF4-FFF2-40B4-BE49-F238E27FC236}">
                <a16:creationId xmlns:a16="http://schemas.microsoft.com/office/drawing/2014/main" id="{2EFD241A-C9D3-644B-15FF-D0038DB82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18213"/>
            <a:ext cx="11356975" cy="839787"/>
          </a:xfrm>
          <a:prstGeom prst="rect">
            <a:avLst/>
          </a:prstGeom>
          <a:solidFill>
            <a:srgbClr val="003480"/>
          </a:solidFill>
          <a:ln w="12700">
            <a:solidFill>
              <a:srgbClr val="31538F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800"/>
            </a:pPr>
            <a:endParaRPr lang="ru-RU" altLang="ru-RU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3" name="Google Shape;139;p7">
            <a:extLst>
              <a:ext uri="{FF2B5EF4-FFF2-40B4-BE49-F238E27FC236}">
                <a16:creationId xmlns:a16="http://schemas.microsoft.com/office/drawing/2014/main" id="{CC6CADAF-58A0-76A5-7342-7FF5601193F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356975" y="1041400"/>
            <a:ext cx="835025" cy="5816600"/>
          </a:xfrm>
          <a:prstGeom prst="rect">
            <a:avLst/>
          </a:prstGeom>
          <a:solidFill>
            <a:srgbClr val="FFA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800"/>
            </a:pPr>
            <a:endParaRPr lang="ru-RU" altLang="ru-RU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4" name="Google Shape;140;p7">
            <a:extLst>
              <a:ext uri="{FF2B5EF4-FFF2-40B4-BE49-F238E27FC236}">
                <a16:creationId xmlns:a16="http://schemas.microsoft.com/office/drawing/2014/main" id="{2A2F94E0-F437-17F9-B6CA-C16144B5FF8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347450" y="0"/>
            <a:ext cx="835025" cy="1041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800"/>
            </a:pPr>
            <a:endParaRPr lang="ru-RU" altLang="ru-RU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125" name="Рисунок 7">
            <a:extLst>
              <a:ext uri="{FF2B5EF4-FFF2-40B4-BE49-F238E27FC236}">
                <a16:creationId xmlns:a16="http://schemas.microsoft.com/office/drawing/2014/main" id="{0972238B-8110-D592-E9A9-3B0D5FD76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350" y="185738"/>
            <a:ext cx="657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Google Shape;137;p7">
            <a:extLst>
              <a:ext uri="{FF2B5EF4-FFF2-40B4-BE49-F238E27FC236}">
                <a16:creationId xmlns:a16="http://schemas.microsoft.com/office/drawing/2014/main" id="{A17D358F-F8C1-A30D-8022-87B622197992}"/>
              </a:ext>
            </a:extLst>
          </p:cNvPr>
          <p:cNvSpPr txBox="1">
            <a:spLocks/>
          </p:cNvSpPr>
          <p:nvPr/>
        </p:nvSpPr>
        <p:spPr bwMode="auto">
          <a:xfrm>
            <a:off x="1949739" y="1870220"/>
            <a:ext cx="797242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sz="2000" b="1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Результати навчання: </a:t>
            </a:r>
          </a:p>
          <a:p>
            <a:pPr eaLnBrk="1" hangingPunct="1">
              <a:lnSpc>
                <a:spcPct val="90000"/>
              </a:lnSpc>
              <a:buSzPts val="2800"/>
            </a:pPr>
            <a:endParaRPr lang="uk-UA" altLang="ru-RU" sz="2000" b="1" dirty="0">
              <a:solidFill>
                <a:srgbClr val="003480"/>
              </a:solidFill>
              <a:latin typeface="Arsenal" pitchFamily="50" charset="0"/>
              <a:sym typeface="Arsenal" pitchFamily="50" charset="0"/>
            </a:endParaRPr>
          </a:p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sz="2000" b="1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Вміти:</a:t>
            </a:r>
          </a:p>
          <a:p>
            <a:pPr eaLnBrk="1" hangingPunct="1">
              <a:buClrTx/>
              <a:buFontTx/>
              <a:buNone/>
            </a:pPr>
            <a:r>
              <a:rPr lang="uk-UA" altLang="ru-RU" sz="2000" b="1" dirty="0">
                <a:solidFill>
                  <a:srgbClr val="003480"/>
                </a:solidFill>
                <a:latin typeface="Arsenal" pitchFamily="50" charset="0"/>
              </a:rPr>
              <a:t>-</a:t>
            </a:r>
            <a:r>
              <a:rPr lang="ru-RU" altLang="uk-UA" sz="2000" dirty="0"/>
              <a:t>- </a:t>
            </a:r>
            <a:r>
              <a:rPr lang="uk-UA" altLang="uk-UA" sz="2000" dirty="0">
                <a:solidFill>
                  <a:srgbClr val="003480"/>
                </a:solidFill>
                <a:latin typeface="Arsenal" pitchFamily="50" charset="0"/>
              </a:rPr>
              <a:t>розкрити основні положення базових теоретичних підходів до вивчення електоральної поведінки;</a:t>
            </a:r>
          </a:p>
          <a:p>
            <a:pPr eaLnBrk="1" hangingPunct="1">
              <a:buClrTx/>
              <a:buFontTx/>
              <a:buNone/>
            </a:pPr>
            <a:r>
              <a:rPr lang="uk-UA" altLang="uk-UA" sz="2000" dirty="0">
                <a:solidFill>
                  <a:srgbClr val="003480"/>
                </a:solidFill>
                <a:latin typeface="Arsenal" pitchFamily="50" charset="0"/>
              </a:rPr>
              <a:t> - аналізувати дані соціологічних досліджень електоральної поведінки;</a:t>
            </a:r>
          </a:p>
          <a:p>
            <a:pPr eaLnBrk="1" hangingPunct="1">
              <a:buClrTx/>
              <a:buFontTx/>
              <a:buNone/>
            </a:pPr>
            <a:r>
              <a:rPr lang="uk-UA" altLang="uk-UA" sz="2000" dirty="0">
                <a:solidFill>
                  <a:srgbClr val="003480"/>
                </a:solidFill>
                <a:latin typeface="Arsenal" pitchFamily="50" charset="0"/>
              </a:rPr>
              <a:t> - володіти методиками соціологічного дослідження електорату; - виробляти рекомендації з оптимізації виборчої кампанії;</a:t>
            </a:r>
          </a:p>
          <a:p>
            <a:pPr eaLnBrk="1" hangingPunct="1">
              <a:buClrTx/>
              <a:buFontTx/>
              <a:buNone/>
            </a:pPr>
            <a:r>
              <a:rPr lang="uk-UA" altLang="uk-UA" sz="2000" dirty="0">
                <a:solidFill>
                  <a:srgbClr val="003480"/>
                </a:solidFill>
                <a:latin typeface="Arsenal" pitchFamily="50" charset="0"/>
              </a:rPr>
              <a:t>аналізувати інформації про виборчий процес й електоральну поведінку населення з різних джерел інформації;</a:t>
            </a:r>
          </a:p>
          <a:p>
            <a:pPr eaLnBrk="1" hangingPunct="1">
              <a:buClrTx/>
              <a:buFontTx/>
              <a:buNone/>
            </a:pPr>
            <a:r>
              <a:rPr lang="uk-UA" altLang="uk-UA" sz="2000" dirty="0">
                <a:solidFill>
                  <a:srgbClr val="003480"/>
                </a:solidFill>
                <a:latin typeface="Arsenal" pitchFamily="50" charset="0"/>
              </a:rPr>
              <a:t> - проводити соціологічні дослідження під час виборчих кампаній</a:t>
            </a:r>
            <a:r>
              <a:rPr lang="ru-RU" altLang="uk-UA" sz="2000" dirty="0">
                <a:solidFill>
                  <a:srgbClr val="003480"/>
                </a:solidFill>
                <a:latin typeface="Arsenal" pitchFamily="50" charset="0"/>
              </a:rPr>
              <a:t>.</a:t>
            </a:r>
            <a:r>
              <a:rPr lang="uk-UA" altLang="ru-RU" sz="2000" dirty="0">
                <a:solidFill>
                  <a:srgbClr val="003480"/>
                </a:solidFill>
                <a:latin typeface="Arsenal" pitchFamily="50" charset="0"/>
              </a:rPr>
              <a:t> </a:t>
            </a:r>
            <a:r>
              <a:rPr lang="uk-UA" altLang="ru-RU" sz="20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	</a:t>
            </a:r>
          </a:p>
        </p:txBody>
      </p:sp>
      <p:sp>
        <p:nvSpPr>
          <p:cNvPr id="5127" name="Google Shape;137;p7">
            <a:extLst>
              <a:ext uri="{FF2B5EF4-FFF2-40B4-BE49-F238E27FC236}">
                <a16:creationId xmlns:a16="http://schemas.microsoft.com/office/drawing/2014/main" id="{770533EB-6C86-4487-6FFB-474AA6838FED}"/>
              </a:ext>
            </a:extLst>
          </p:cNvPr>
          <p:cNvSpPr txBox="1">
            <a:spLocks/>
          </p:cNvSpPr>
          <p:nvPr/>
        </p:nvSpPr>
        <p:spPr bwMode="auto">
          <a:xfrm>
            <a:off x="4652963" y="6018213"/>
            <a:ext cx="65278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sz="2400">
                <a:solidFill>
                  <a:schemeClr val="bg1"/>
                </a:solidFill>
                <a:latin typeface="Arsenal" pitchFamily="50" charset="0"/>
                <a:sym typeface="Arsenal" pitchFamily="50" charset="0"/>
              </a:rPr>
              <a:t>Семестр: 5        Форма контролю: залік</a:t>
            </a:r>
          </a:p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sz="2400">
                <a:solidFill>
                  <a:schemeClr val="bg1"/>
                </a:solidFill>
                <a:latin typeface="Arsenal" pitchFamily="50" charset="0"/>
                <a:sym typeface="Arsenal" pitchFamily="50" charset="0"/>
              </a:rPr>
              <a:t>Кількість годин\кредитів:  90\3</a:t>
            </a:r>
          </a:p>
        </p:txBody>
      </p:sp>
      <p:sp>
        <p:nvSpPr>
          <p:cNvPr id="5128" name="Google Shape;137;p7">
            <a:extLst>
              <a:ext uri="{FF2B5EF4-FFF2-40B4-BE49-F238E27FC236}">
                <a16:creationId xmlns:a16="http://schemas.microsoft.com/office/drawing/2014/main" id="{B17877B8-85F1-A116-9B20-29973A0BBABA}"/>
              </a:ext>
            </a:extLst>
          </p:cNvPr>
          <p:cNvSpPr txBox="1">
            <a:spLocks/>
          </p:cNvSpPr>
          <p:nvPr/>
        </p:nvSpPr>
        <p:spPr bwMode="auto">
          <a:xfrm rot="-5400000">
            <a:off x="9012238" y="3609975"/>
            <a:ext cx="55054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SzPts val="2800"/>
            </a:pPr>
            <a:r>
              <a:rPr lang="uk-UA" altLang="ru-RU" sz="2800">
                <a:solidFill>
                  <a:srgbClr val="002060"/>
                </a:solidFill>
                <a:latin typeface="Arsenal" pitchFamily="50" charset="0"/>
                <a:sym typeface="Arsenal" pitchFamily="50" charset="0"/>
              </a:rPr>
              <a:t>Кафедра  філософії та соціології</a:t>
            </a:r>
          </a:p>
        </p:txBody>
      </p:sp>
      <p:sp>
        <p:nvSpPr>
          <p:cNvPr id="9" name="Google Shape;136;p7">
            <a:extLst>
              <a:ext uri="{FF2B5EF4-FFF2-40B4-BE49-F238E27FC236}">
                <a16:creationId xmlns:a16="http://schemas.microsoft.com/office/drawing/2014/main" id="{094FE114-D0DB-1D85-796C-3AF1DD0E06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3925" y="415925"/>
            <a:ext cx="9509125" cy="1192213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3480"/>
              </a:buClr>
              <a:buSzPts val="4400"/>
            </a:pPr>
            <a:r>
              <a:rPr lang="ru-RU" altLang="ru-RU" sz="4000" dirty="0" err="1">
                <a:solidFill>
                  <a:srgbClr val="003480"/>
                </a:solidFill>
                <a:latin typeface="Mariupol Strong" pitchFamily="50" charset="-52"/>
                <a:cs typeface="Arial" panose="020B0604020202020204" pitchFamily="34" charset="0"/>
                <a:sym typeface="Calibri" panose="020F0502020204030204" pitchFamily="34" charset="0"/>
              </a:rPr>
              <a:t>Електоральна</a:t>
            </a:r>
            <a:r>
              <a:rPr lang="ru-RU" altLang="ru-RU" sz="4000" dirty="0">
                <a:solidFill>
                  <a:srgbClr val="003480"/>
                </a:solidFill>
                <a:latin typeface="Mariupol Strong" pitchFamily="50" charset="-52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ru-RU" altLang="ru-RU" sz="4000" dirty="0" err="1">
                <a:solidFill>
                  <a:srgbClr val="003480"/>
                </a:solidFill>
                <a:latin typeface="Mariupol Strong" pitchFamily="50" charset="-52"/>
                <a:cs typeface="Arial" panose="020B0604020202020204" pitchFamily="34" charset="0"/>
                <a:sym typeface="Calibri" panose="020F0502020204030204" pitchFamily="34" charset="0"/>
              </a:rPr>
              <a:t>соціологія</a:t>
            </a:r>
            <a:r>
              <a:rPr lang="ru-RU" altLang="ru-RU" sz="4000" dirty="0">
                <a:solidFill>
                  <a:srgbClr val="003480"/>
                </a:solidFill>
                <a:latin typeface="Mariupol Strong" pitchFamily="50" charset="-52"/>
                <a:cs typeface="Arial" panose="020B0604020202020204" pitchFamily="34" charset="0"/>
                <a:sym typeface="Calibri" panose="020F0502020204030204" pitchFamily="34" charset="0"/>
              </a:rPr>
              <a:t/>
            </a:r>
            <a:br>
              <a:rPr lang="ru-RU" altLang="ru-RU" sz="4000" dirty="0">
                <a:solidFill>
                  <a:srgbClr val="003480"/>
                </a:solidFill>
                <a:latin typeface="Mariupol Strong" pitchFamily="50" charset="-52"/>
                <a:cs typeface="Arial" panose="020B0604020202020204" pitchFamily="34" charset="0"/>
                <a:sym typeface="Calibri" panose="020F0502020204030204" pitchFamily="34" charset="0"/>
              </a:rPr>
            </a:br>
            <a:endParaRPr lang="ru-RU" altLang="ru-RU" sz="4000" dirty="0">
              <a:solidFill>
                <a:srgbClr val="003480"/>
              </a:solidFill>
              <a:latin typeface="Mariupol Strong" pitchFamily="50" charset="-5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749626" y="106114"/>
            <a:ext cx="9509567" cy="829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Логіка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47979" y="976593"/>
            <a:ext cx="10212783" cy="110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9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формування логічної культури мислення та знань про те, як уникати логічних помилок у міркуваннях, </a:t>
            </a:r>
            <a:r>
              <a:rPr lang="uk-UA" sz="29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коректно</a:t>
            </a:r>
            <a:r>
              <a:rPr lang="uk-UA" sz="29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аргументувати свою точку зору, володіти мистецтвом спростування</a:t>
            </a:r>
            <a:br>
              <a:rPr lang="uk-UA" sz="29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</a:b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473036" y="1901537"/>
            <a:ext cx="8708311" cy="388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</a:t>
            </a: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Логіка традиційна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2.  Логіка сучасна</a:t>
            </a:r>
            <a:b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</a:br>
            <a:r>
              <a:rPr lang="uk-UA" sz="1600" b="1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</a:t>
            </a: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</a:t>
            </a:r>
            <a:endParaRPr lang="uk-UA" sz="16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а) на понятійному рівні – об’єкт та предмет вивчення науки логіки; логічні основи аналізу мови; основні форми та закони абстрактного мислення; способи визначення істинності висловлювань та особливості логічних методів, що використовуються в теоретико - пізнавальній діяльності; </a:t>
            </a: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б) на фундаментальному рівні – структуру та різновиди основних форм мислення; типи об’єктивних </a:t>
            </a:r>
            <a:r>
              <a:rPr lang="uk-UA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зв’язків</a:t>
            </a: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та відношень між ними; вимоги формально-логічних законів, дотримання яких визначає логічну правильність міркувань; </a:t>
            </a: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в) на практично -методологічному рівні – правила виконання логічних операцій над поняттями, висловлюваннями, умовиводами; логічні способи доведення та спростування</a:t>
            </a:r>
            <a:r>
              <a:rPr lang="uk-UA" sz="1600" dirty="0" smtClean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.</a:t>
            </a:r>
            <a:endParaRPr lang="uk-UA" sz="10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ГУДИМА Ігор Петрович,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філософських наук, професор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філософії та соціології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A38302-5890-F945-22B4-87E3D0541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79" y="2240043"/>
            <a:ext cx="1287690" cy="174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361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1547914" y="1041723"/>
            <a:ext cx="8260866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just">
              <a:buNone/>
            </a:pPr>
            <a:endParaRPr lang="ru-RU" sz="16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14300" indent="0" algn="just"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Результати навчання</a:t>
            </a:r>
          </a:p>
          <a:p>
            <a:pPr marL="114300" indent="0" algn="just"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Вміти</a:t>
            </a:r>
          </a:p>
          <a:p>
            <a:pPr marL="114300" indent="0" algn="just"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а) на репродуктивному рівні – оперувати логічною термінологією з метою визначення сфери функціонування раціонального (</a:t>
            </a:r>
            <a:r>
              <a:rPr lang="uk-UA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абстрактно</a:t>
            </a: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- логічного) мислення; застосовувати закони та правила логіки; правильно формулювати запитання; встановлювати відношення між висловлюваннями за істинністю; визначати логічні помилки в текстах, в міркуваннях учасників дискурсу; </a:t>
            </a:r>
          </a:p>
          <a:p>
            <a:pPr marL="114300" indent="0" algn="just"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б) на евристичному рівні – виявляти найтиповіші випадки порушень законів логіки, що зустрічаються документальних текстах, в публічних промовах; вміти здійснювати самостійно логічні операції над поняттями, висловлюваннями, умовиводами; знаходити власні аргументи для доведення істинності певних тверджень (тез)і спростування хибності певних тверджень.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філософії та соціології</a:t>
            </a:r>
          </a:p>
        </p:txBody>
      </p:sp>
    </p:spTree>
    <p:extLst>
      <p:ext uri="{BB962C8B-B14F-4D97-AF65-F5344CB8AC3E}">
        <p14:creationId xmlns:p14="http://schemas.microsoft.com/office/powerpoint/2010/main" val="2797320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Релігієзнавство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749626" y="1314702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5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визначення закономірностей виникнення, розвитку і функціонування релігії, її будову і різні компоненти, феномен релігії в історії суспільства, взаємозв’язок і взаємодію релігії й інших областей культури та соціальних знань </a:t>
            </a:r>
            <a:r>
              <a:rPr lang="uk-UA" sz="2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5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152067"/>
            <a:ext cx="8597211" cy="363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1.Основи теорії дисципліни «релігієзнавства». Національно - державні релігії.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2. Світові релігії.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3. Свобода совісті в історії соціально -політичної думки</a:t>
            </a: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/>
            </a:r>
            <a:b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</a:br>
            <a:r>
              <a:rPr lang="uk-UA" sz="1600" b="1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</a:t>
            </a: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 smtClean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</a:t>
            </a:r>
            <a:endParaRPr lang="uk-UA" sz="16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- </a:t>
            </a: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історію релігії та види релігій; </a:t>
            </a: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- взаємозв’язок релігії з загальною культурою людства, відтворювати основні елементи і форми впливу релігії на всі аспекти культурного життя; </a:t>
            </a: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- основні засади і принципи філософії релігії, показувати її відмінність від церковної догматики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.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</a:t>
            </a:r>
            <a:r>
              <a:rPr lang="uk-UA" sz="240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3          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ГУДИМА Ігор Петрович,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філософських наук, професор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філософії та соціології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A38302-5890-F945-22B4-87E3D0541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79" y="2240043"/>
            <a:ext cx="1287690" cy="174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779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893619" y="345233"/>
            <a:ext cx="9839860" cy="522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6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Результати навчання</a:t>
            </a: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uk-UA" sz="16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Вміти</a:t>
            </a: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- розв’язувати складні задачі і проблеми в галузі професійної, у тому числі дослідницько -інноваційної діяльності, що передбачає проведення досліджень та/або здійснення інновацій в процесі переосмислення наявних знань та/або професійної практики; </a:t>
            </a: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- вміти аналізувати, синтезувати та обговорювати сучасні теоретико - методологічні підходи в межах та поза областю дослідження, перспектив міждисциплінарних досліджень; </a:t>
            </a: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- формувати загальні уявлення про зміст педагогічної теорії та освітньої політики на рівні державних структур та місцевого самоврядування; </a:t>
            </a: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- здійснювати наукову рефлексію, науково - теоретичне осмислення та аналіз </a:t>
            </a:r>
            <a:r>
              <a:rPr lang="uk-UA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релігієзнавчих</a:t>
            </a: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</a:t>
            </a:r>
            <a:r>
              <a:rPr lang="uk-UA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вчень</a:t>
            </a: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, ставити загальні теоретичні проблеми з дисциплін та планувати шляхи їх вирішення; </a:t>
            </a: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- генерувати нові ідеї у сфері науково-дослідної роботи; </a:t>
            </a: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- використовувати знання для здійснення практичної професійної діяльності: проведення науково -дослідницької, педагогічної діяльності; </a:t>
            </a:r>
          </a:p>
          <a:p>
            <a:pPr marL="1143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- шукати, обробляти та аналізувати інформацію з різних джерел; здійснювати аналіз та інтерпретацію наукового тексту; аналітичну оцінку соціальних процесів.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філософії та соціології</a:t>
            </a:r>
          </a:p>
        </p:txBody>
      </p:sp>
    </p:spTree>
    <p:extLst>
      <p:ext uri="{BB962C8B-B14F-4D97-AF65-F5344CB8AC3E}">
        <p14:creationId xmlns:p14="http://schemas.microsoft.com/office/powerpoint/2010/main" val="17137499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136;p7">
            <a:extLst>
              <a:ext uri="{FF2B5EF4-FFF2-40B4-BE49-F238E27FC236}">
                <a16:creationId xmlns:a16="http://schemas.microsoft.com/office/drawing/2014/main" id="{95CB3EF8-C461-8951-5CA1-3F9007BA0E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6738" y="520700"/>
            <a:ext cx="9731375" cy="82073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3480"/>
              </a:buClr>
              <a:buSzPts val="4400"/>
            </a:pPr>
            <a:r>
              <a:rPr lang="ru-RU" altLang="ru-RU" sz="4400" dirty="0" err="1">
                <a:solidFill>
                  <a:srgbClr val="003480"/>
                </a:solidFill>
                <a:latin typeface="Mariupol Strong" pitchFamily="50" charset="-52"/>
                <a:cs typeface="Arial" panose="020B0604020202020204" pitchFamily="34" charset="0"/>
                <a:sym typeface="Calibri" panose="020F0502020204030204" pitchFamily="34" charset="0"/>
              </a:rPr>
              <a:t>Соц</a:t>
            </a:r>
            <a:r>
              <a:rPr lang="uk-UA" altLang="ru-RU" sz="4400" dirty="0" err="1">
                <a:solidFill>
                  <a:srgbClr val="003480"/>
                </a:solidFill>
                <a:latin typeface="Mariupol Strong" pitchFamily="50" charset="-52"/>
                <a:cs typeface="Arial" panose="020B0604020202020204" pitchFamily="34" charset="0"/>
                <a:sym typeface="Calibri" panose="020F0502020204030204" pitchFamily="34" charset="0"/>
              </a:rPr>
              <a:t>іологічні</a:t>
            </a:r>
            <a:r>
              <a:rPr lang="uk-UA" altLang="ru-RU" sz="4400" dirty="0">
                <a:solidFill>
                  <a:srgbClr val="003480"/>
                </a:solidFill>
                <a:latin typeface="Mariupol Strong" pitchFamily="50" charset="-52"/>
                <a:cs typeface="Arial" panose="020B0604020202020204" pitchFamily="34" charset="0"/>
                <a:sym typeface="Calibri" panose="020F0502020204030204" pitchFamily="34" charset="0"/>
              </a:rPr>
              <a:t> дослідження для всіх</a:t>
            </a:r>
            <a:endParaRPr lang="ru-RU" altLang="ru-RU" sz="4400" dirty="0">
              <a:solidFill>
                <a:srgbClr val="003480"/>
              </a:solidFill>
              <a:latin typeface="Mariupol Strong" pitchFamily="50" charset="-5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5" name="Google Shape;137;p7">
            <a:extLst>
              <a:ext uri="{FF2B5EF4-FFF2-40B4-BE49-F238E27FC236}">
                <a16:creationId xmlns:a16="http://schemas.microsoft.com/office/drawing/2014/main" id="{11D5C03A-2A19-D68F-102B-AC047C4DD0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863" y="1476375"/>
            <a:ext cx="9509125" cy="8382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None/>
            </a:pPr>
            <a:r>
              <a:rPr lang="uk-UA" altLang="ru-RU" sz="2400" b="1" dirty="0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Метою курсу </a:t>
            </a:r>
            <a:r>
              <a:rPr lang="uk-UA" altLang="ru-RU" sz="2400" dirty="0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є </a:t>
            </a:r>
            <a:r>
              <a:rPr lang="ru-RU" altLang="ru-RU" sz="2400" dirty="0" err="1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надати</a:t>
            </a:r>
            <a:r>
              <a:rPr lang="ru-RU" altLang="ru-RU" sz="2400" dirty="0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 </a:t>
            </a:r>
            <a:r>
              <a:rPr lang="ru-RU" altLang="ru-RU" sz="2400" dirty="0" err="1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базові</a:t>
            </a:r>
            <a:r>
              <a:rPr lang="ru-RU" altLang="ru-RU" sz="2400" dirty="0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 </a:t>
            </a:r>
            <a:r>
              <a:rPr lang="ru-RU" altLang="ru-RU" sz="2400" dirty="0" err="1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навички</a:t>
            </a:r>
            <a:r>
              <a:rPr lang="ru-RU" altLang="ru-RU" sz="2400" dirty="0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 </a:t>
            </a:r>
            <a:r>
              <a:rPr lang="ru-RU" altLang="ru-RU" sz="2400" dirty="0" err="1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організації</a:t>
            </a:r>
            <a:r>
              <a:rPr lang="ru-RU" altLang="ru-RU" sz="2400" dirty="0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 та </a:t>
            </a:r>
            <a:r>
              <a:rPr lang="ru-RU" altLang="ru-RU" sz="2400" dirty="0" err="1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проведення</a:t>
            </a:r>
            <a:r>
              <a:rPr lang="ru-RU" altLang="ru-RU" sz="2400" dirty="0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 </a:t>
            </a:r>
            <a:r>
              <a:rPr lang="ru-RU" altLang="ru-RU" sz="2400" dirty="0" err="1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емпіричного</a:t>
            </a:r>
            <a:r>
              <a:rPr lang="ru-RU" altLang="ru-RU" sz="2400" dirty="0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 </a:t>
            </a:r>
            <a:r>
              <a:rPr lang="ru-RU" altLang="ru-RU" sz="2400" dirty="0" err="1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соціологічного</a:t>
            </a:r>
            <a:r>
              <a:rPr lang="ru-RU" altLang="ru-RU" sz="2400" dirty="0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 </a:t>
            </a:r>
            <a:r>
              <a:rPr lang="ru-RU" altLang="ru-RU" sz="2400" dirty="0" err="1">
                <a:solidFill>
                  <a:srgbClr val="003480"/>
                </a:solidFill>
                <a:latin typeface="Arsenal" pitchFamily="50" charset="0"/>
                <a:cs typeface="Arial" panose="020B0604020202020204" pitchFamily="34" charset="0"/>
                <a:sym typeface="Arsenal" pitchFamily="50" charset="0"/>
              </a:rPr>
              <a:t>дослідження</a:t>
            </a:r>
            <a:endParaRPr lang="ru-RU" altLang="ru-RU" sz="2400" dirty="0">
              <a:solidFill>
                <a:srgbClr val="003480"/>
              </a:solidFill>
              <a:latin typeface="Arsenal" pitchFamily="50" charset="0"/>
              <a:cs typeface="Arial" panose="020B0604020202020204" pitchFamily="34" charset="0"/>
              <a:sym typeface="Arsenal" pitchFamily="50" charset="0"/>
            </a:endParaRPr>
          </a:p>
        </p:txBody>
      </p:sp>
      <p:sp>
        <p:nvSpPr>
          <p:cNvPr id="3076" name="Google Shape;138;p7">
            <a:extLst>
              <a:ext uri="{FF2B5EF4-FFF2-40B4-BE49-F238E27FC236}">
                <a16:creationId xmlns:a16="http://schemas.microsoft.com/office/drawing/2014/main" id="{5F71BF13-D556-87FF-0A31-DE4A929A0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18213"/>
            <a:ext cx="11356975" cy="839787"/>
          </a:xfrm>
          <a:prstGeom prst="rect">
            <a:avLst/>
          </a:prstGeom>
          <a:solidFill>
            <a:srgbClr val="003480"/>
          </a:solidFill>
          <a:ln w="12700">
            <a:solidFill>
              <a:srgbClr val="31538F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800"/>
            </a:pPr>
            <a:endParaRPr lang="ru-RU" altLang="ru-RU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077" name="Google Shape;139;p7">
            <a:extLst>
              <a:ext uri="{FF2B5EF4-FFF2-40B4-BE49-F238E27FC236}">
                <a16:creationId xmlns:a16="http://schemas.microsoft.com/office/drawing/2014/main" id="{AD976AE7-04B5-0B2C-53DA-51EA99CBFC0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356975" y="1041400"/>
            <a:ext cx="835025" cy="5816600"/>
          </a:xfrm>
          <a:prstGeom prst="rect">
            <a:avLst/>
          </a:prstGeom>
          <a:solidFill>
            <a:srgbClr val="FFA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800"/>
            </a:pPr>
            <a:endParaRPr lang="ru-RU" altLang="ru-RU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078" name="Google Shape;140;p7">
            <a:extLst>
              <a:ext uri="{FF2B5EF4-FFF2-40B4-BE49-F238E27FC236}">
                <a16:creationId xmlns:a16="http://schemas.microsoft.com/office/drawing/2014/main" id="{DA9356AE-97C1-2FFD-A479-8D2074D7147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347450" y="0"/>
            <a:ext cx="835025" cy="1041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800"/>
            </a:pPr>
            <a:endParaRPr lang="ru-RU" altLang="ru-RU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3079" name="Рисунок 7">
            <a:extLst>
              <a:ext uri="{FF2B5EF4-FFF2-40B4-BE49-F238E27FC236}">
                <a16:creationId xmlns:a16="http://schemas.microsoft.com/office/drawing/2014/main" id="{BE189F08-8611-C545-E063-209FD8521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350" y="185738"/>
            <a:ext cx="657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Google Shape;137;p7">
            <a:extLst>
              <a:ext uri="{FF2B5EF4-FFF2-40B4-BE49-F238E27FC236}">
                <a16:creationId xmlns:a16="http://schemas.microsoft.com/office/drawing/2014/main" id="{58BB2129-3F2B-5CC7-FF2C-4D86F798C78F}"/>
              </a:ext>
            </a:extLst>
          </p:cNvPr>
          <p:cNvSpPr txBox="1">
            <a:spLocks/>
          </p:cNvSpPr>
          <p:nvPr/>
        </p:nvSpPr>
        <p:spPr bwMode="auto">
          <a:xfrm>
            <a:off x="2997200" y="2420938"/>
            <a:ext cx="797242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sz="2000" b="1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Змістовні модулі: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20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1. </a:t>
            </a:r>
            <a:r>
              <a:rPr lang="uk-UA" altLang="ru-RU" sz="20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Поняття, сутність та різновиди соціологічних досліджень </a:t>
            </a:r>
          </a:p>
          <a:p>
            <a:pPr eaLnBrk="1" hangingPunct="1">
              <a:buClrTx/>
              <a:buFontTx/>
              <a:buNone/>
            </a:pPr>
            <a:r>
              <a:rPr lang="uk-UA" altLang="ru-RU" sz="20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2. Технологія підготовки та проведення соціологічного дослідження </a:t>
            </a:r>
          </a:p>
          <a:p>
            <a:pPr eaLnBrk="1" hangingPunct="1">
              <a:buClrTx/>
              <a:buFontTx/>
              <a:buNone/>
            </a:pPr>
            <a:r>
              <a:rPr lang="uk-UA" altLang="ru-RU" sz="20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3. Методи соціологічного дослідження</a:t>
            </a:r>
            <a:r>
              <a:rPr lang="ru-RU" altLang="ru-RU" sz="20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 </a:t>
            </a:r>
            <a:endParaRPr lang="uk-UA" altLang="ru-RU" sz="2000" dirty="0">
              <a:solidFill>
                <a:srgbClr val="003480"/>
              </a:solidFill>
              <a:latin typeface="Arsenal" pitchFamily="50" charset="0"/>
              <a:sym typeface="Arsenal" pitchFamily="50" charset="0"/>
            </a:endParaRPr>
          </a:p>
          <a:p>
            <a:pPr eaLnBrk="1" hangingPunct="1">
              <a:lnSpc>
                <a:spcPct val="90000"/>
              </a:lnSpc>
              <a:buSzPts val="2800"/>
            </a:pPr>
            <a:endParaRPr lang="uk-UA" altLang="ru-RU" sz="2000" dirty="0">
              <a:solidFill>
                <a:srgbClr val="003480"/>
              </a:solidFill>
              <a:latin typeface="Arsenal" pitchFamily="50" charset="0"/>
              <a:sym typeface="Arsenal" pitchFamily="50" charset="0"/>
            </a:endParaRPr>
          </a:p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sz="2000" b="1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Результати навчання: </a:t>
            </a:r>
          </a:p>
          <a:p>
            <a:pPr eaLnBrk="1" hangingPunct="1">
              <a:lnSpc>
                <a:spcPct val="90000"/>
              </a:lnSpc>
              <a:buSzPts val="2800"/>
            </a:pPr>
            <a:endParaRPr lang="uk-UA" altLang="ru-RU" sz="2000" b="1" dirty="0">
              <a:solidFill>
                <a:srgbClr val="003480"/>
              </a:solidFill>
              <a:latin typeface="Arsenal" pitchFamily="50" charset="0"/>
              <a:sym typeface="Arsenal" pitchFamily="50" charset="0"/>
            </a:endParaRPr>
          </a:p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sz="2000" b="1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Знати</a:t>
            </a:r>
            <a:r>
              <a:rPr lang="en-US" altLang="ru-RU" sz="2000" b="1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:</a:t>
            </a:r>
            <a:endParaRPr lang="uk-UA" altLang="ru-RU" sz="2000" b="1" dirty="0">
              <a:solidFill>
                <a:srgbClr val="003480"/>
              </a:solidFill>
              <a:latin typeface="Arsenal" pitchFamily="50" charset="0"/>
              <a:sym typeface="Arsenal" pitchFamily="50" charset="0"/>
            </a:endParaRPr>
          </a:p>
          <a:p>
            <a:pPr eaLnBrk="1" hangingPunct="1">
              <a:buClrTx/>
            </a:pPr>
            <a:r>
              <a:rPr lang="uk-UA" altLang="ru-RU" sz="20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-</a:t>
            </a:r>
            <a:r>
              <a:rPr lang="uk-UA" altLang="ru-RU" sz="2000" b="1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 </a:t>
            </a:r>
            <a:r>
              <a:rPr lang="uk-UA" altLang="ru-RU" sz="20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основні поняття прикладної соціології; </a:t>
            </a:r>
          </a:p>
          <a:p>
            <a:pPr eaLnBrk="1" hangingPunct="1">
              <a:buClrTx/>
            </a:pPr>
            <a:r>
              <a:rPr lang="uk-UA" altLang="ru-RU" sz="20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- сучасні наукові підходи до вивчення соціальних явищ</a:t>
            </a:r>
            <a:r>
              <a:rPr lang="en-US" altLang="ru-RU" sz="20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;</a:t>
            </a:r>
            <a:endParaRPr lang="uk-UA" altLang="ru-RU" sz="2000" dirty="0">
              <a:solidFill>
                <a:srgbClr val="003480"/>
              </a:solidFill>
              <a:latin typeface="Arsenal" pitchFamily="50" charset="0"/>
              <a:sym typeface="Arsenal" pitchFamily="50" charset="0"/>
            </a:endParaRPr>
          </a:p>
          <a:p>
            <a:pPr eaLnBrk="1" hangingPunct="1">
              <a:buClrTx/>
            </a:pPr>
            <a:r>
              <a:rPr lang="uk-UA" altLang="ru-RU" sz="20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- кількісні та якісні методи соціологічного дослідження</a:t>
            </a:r>
            <a:r>
              <a:rPr lang="en-US" altLang="ru-RU" sz="20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;</a:t>
            </a:r>
            <a:endParaRPr lang="uk-UA" altLang="ru-RU" sz="2000" dirty="0">
              <a:solidFill>
                <a:srgbClr val="003480"/>
              </a:solidFill>
              <a:latin typeface="Arsenal" pitchFamily="50" charset="0"/>
              <a:sym typeface="Arsenal" pitchFamily="50" charset="0"/>
            </a:endParaRPr>
          </a:p>
          <a:p>
            <a:pPr eaLnBrk="1" hangingPunct="1">
              <a:buClrTx/>
            </a:pPr>
            <a:r>
              <a:rPr lang="uk-UA" altLang="ru-RU" sz="2000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-  технології обробки та аналізу соціологічної інформації.</a:t>
            </a:r>
          </a:p>
          <a:p>
            <a:pPr eaLnBrk="1" hangingPunct="1">
              <a:buClrTx/>
              <a:buFontTx/>
              <a:buNone/>
            </a:pPr>
            <a:r>
              <a:rPr lang="uk-UA" altLang="ru-RU" sz="2000" dirty="0">
                <a:sym typeface="Arsenal" pitchFamily="50" charset="0"/>
              </a:rPr>
              <a:t>	</a:t>
            </a:r>
            <a:endParaRPr lang="uk-UA" altLang="ru-RU" sz="2000" dirty="0">
              <a:solidFill>
                <a:srgbClr val="003480"/>
              </a:solidFill>
              <a:latin typeface="Arsenal" pitchFamily="50" charset="0"/>
              <a:sym typeface="Arsenal" pitchFamily="50" charset="0"/>
            </a:endParaRPr>
          </a:p>
        </p:txBody>
      </p:sp>
      <p:sp>
        <p:nvSpPr>
          <p:cNvPr id="3081" name="Google Shape;137;p7">
            <a:extLst>
              <a:ext uri="{FF2B5EF4-FFF2-40B4-BE49-F238E27FC236}">
                <a16:creationId xmlns:a16="http://schemas.microsoft.com/office/drawing/2014/main" id="{CB2038AF-4EC7-2DF6-8559-99E162EF5BAD}"/>
              </a:ext>
            </a:extLst>
          </p:cNvPr>
          <p:cNvSpPr txBox="1">
            <a:spLocks/>
          </p:cNvSpPr>
          <p:nvPr/>
        </p:nvSpPr>
        <p:spPr bwMode="auto">
          <a:xfrm>
            <a:off x="4652963" y="6018213"/>
            <a:ext cx="65278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sz="2400">
                <a:solidFill>
                  <a:schemeClr val="bg1"/>
                </a:solidFill>
                <a:latin typeface="Arsenal" pitchFamily="50" charset="0"/>
                <a:sym typeface="Arsenal" pitchFamily="50" charset="0"/>
              </a:rPr>
              <a:t>Семестр: 4         Форма контролю: залік</a:t>
            </a:r>
          </a:p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sz="2400">
                <a:solidFill>
                  <a:schemeClr val="bg1"/>
                </a:solidFill>
                <a:latin typeface="Arsenal" pitchFamily="50" charset="0"/>
                <a:sym typeface="Arsenal" pitchFamily="50" charset="0"/>
              </a:rPr>
              <a:t>Кількість годин\кредитів:  90\3</a:t>
            </a:r>
          </a:p>
        </p:txBody>
      </p:sp>
      <p:sp>
        <p:nvSpPr>
          <p:cNvPr id="3082" name="Google Shape;137;p7">
            <a:extLst>
              <a:ext uri="{FF2B5EF4-FFF2-40B4-BE49-F238E27FC236}">
                <a16:creationId xmlns:a16="http://schemas.microsoft.com/office/drawing/2014/main" id="{39AA391B-D666-5F14-F586-2B267F62FBA2}"/>
              </a:ext>
            </a:extLst>
          </p:cNvPr>
          <p:cNvSpPr txBox="1">
            <a:spLocks/>
          </p:cNvSpPr>
          <p:nvPr/>
        </p:nvSpPr>
        <p:spPr bwMode="auto">
          <a:xfrm>
            <a:off x="188913" y="4583113"/>
            <a:ext cx="2420937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b="1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Зубченко О.С, </a:t>
            </a:r>
          </a:p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доцент кафедри філософії та соціології</a:t>
            </a:r>
          </a:p>
        </p:txBody>
      </p:sp>
      <p:sp>
        <p:nvSpPr>
          <p:cNvPr id="3083" name="Google Shape;137;p7">
            <a:extLst>
              <a:ext uri="{FF2B5EF4-FFF2-40B4-BE49-F238E27FC236}">
                <a16:creationId xmlns:a16="http://schemas.microsoft.com/office/drawing/2014/main" id="{A89968E5-C27A-2A8A-D011-4B4D363BA01B}"/>
              </a:ext>
            </a:extLst>
          </p:cNvPr>
          <p:cNvSpPr txBox="1">
            <a:spLocks/>
          </p:cNvSpPr>
          <p:nvPr/>
        </p:nvSpPr>
        <p:spPr bwMode="auto">
          <a:xfrm rot="-5400000">
            <a:off x="9012238" y="3609975"/>
            <a:ext cx="55054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SzPts val="2800"/>
            </a:pPr>
            <a:r>
              <a:rPr lang="uk-UA" altLang="ru-RU" sz="2800">
                <a:solidFill>
                  <a:srgbClr val="002060"/>
                </a:solidFill>
                <a:latin typeface="Arsenal" pitchFamily="50" charset="0"/>
                <a:sym typeface="Arsenal" pitchFamily="50" charset="0"/>
              </a:rPr>
              <a:t>Кафедра  філософії та соціології</a:t>
            </a:r>
          </a:p>
        </p:txBody>
      </p:sp>
      <p:pic>
        <p:nvPicPr>
          <p:cNvPr id="3084" name="Picture 16" descr="фото зубченко на курсы1">
            <a:extLst>
              <a:ext uri="{FF2B5EF4-FFF2-40B4-BE49-F238E27FC236}">
                <a16:creationId xmlns:a16="http://schemas.microsoft.com/office/drawing/2014/main" id="{51903C7A-780E-CE54-A397-1F446901F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2633663"/>
            <a:ext cx="20732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8;p7">
            <a:extLst>
              <a:ext uri="{FF2B5EF4-FFF2-40B4-BE49-F238E27FC236}">
                <a16:creationId xmlns:a16="http://schemas.microsoft.com/office/drawing/2014/main" id="{8D90D0EA-C512-2A87-C7F6-421ECA202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18213"/>
            <a:ext cx="11356975" cy="839787"/>
          </a:xfrm>
          <a:prstGeom prst="rect">
            <a:avLst/>
          </a:prstGeom>
          <a:solidFill>
            <a:srgbClr val="003480"/>
          </a:solidFill>
          <a:ln w="12700">
            <a:solidFill>
              <a:srgbClr val="31538F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800"/>
            </a:pPr>
            <a:endParaRPr lang="ru-RU" altLang="ru-RU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3" name="Google Shape;139;p7">
            <a:extLst>
              <a:ext uri="{FF2B5EF4-FFF2-40B4-BE49-F238E27FC236}">
                <a16:creationId xmlns:a16="http://schemas.microsoft.com/office/drawing/2014/main" id="{3A691054-DEAC-064E-39FA-0B3592AD1B4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356975" y="1041400"/>
            <a:ext cx="835025" cy="5816600"/>
          </a:xfrm>
          <a:prstGeom prst="rect">
            <a:avLst/>
          </a:prstGeom>
          <a:solidFill>
            <a:srgbClr val="FFA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800"/>
            </a:pPr>
            <a:endParaRPr lang="ru-RU" altLang="ru-RU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4" name="Google Shape;140;p7">
            <a:extLst>
              <a:ext uri="{FF2B5EF4-FFF2-40B4-BE49-F238E27FC236}">
                <a16:creationId xmlns:a16="http://schemas.microsoft.com/office/drawing/2014/main" id="{4E4C8CF3-ED39-9C8E-0C3C-7FE3445B49D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347450" y="0"/>
            <a:ext cx="835025" cy="1041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800"/>
            </a:pPr>
            <a:endParaRPr lang="ru-RU" altLang="ru-RU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125" name="Рисунок 7">
            <a:extLst>
              <a:ext uri="{FF2B5EF4-FFF2-40B4-BE49-F238E27FC236}">
                <a16:creationId xmlns:a16="http://schemas.microsoft.com/office/drawing/2014/main" id="{AA97B859-0129-61AC-C07B-9AFBD7C6D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350" y="185738"/>
            <a:ext cx="657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Google Shape;137;p7">
            <a:extLst>
              <a:ext uri="{FF2B5EF4-FFF2-40B4-BE49-F238E27FC236}">
                <a16:creationId xmlns:a16="http://schemas.microsoft.com/office/drawing/2014/main" id="{EAAB545E-8B3A-6A71-4D99-19380D7115B6}"/>
              </a:ext>
            </a:extLst>
          </p:cNvPr>
          <p:cNvSpPr txBox="1">
            <a:spLocks/>
          </p:cNvSpPr>
          <p:nvPr/>
        </p:nvSpPr>
        <p:spPr bwMode="auto">
          <a:xfrm>
            <a:off x="1194956" y="2121405"/>
            <a:ext cx="9215582" cy="436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sz="2000" b="1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Результати навчання: </a:t>
            </a:r>
          </a:p>
          <a:p>
            <a:pPr eaLnBrk="1" hangingPunct="1">
              <a:lnSpc>
                <a:spcPct val="90000"/>
              </a:lnSpc>
              <a:buSzPts val="2800"/>
            </a:pPr>
            <a:endParaRPr lang="uk-UA" altLang="ru-RU" sz="2000" b="1" dirty="0">
              <a:solidFill>
                <a:srgbClr val="003480"/>
              </a:solidFill>
              <a:latin typeface="Arsenal" pitchFamily="50" charset="0"/>
              <a:sym typeface="Arsenal" pitchFamily="50" charset="0"/>
            </a:endParaRPr>
          </a:p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sz="2000" b="1" dirty="0">
                <a:solidFill>
                  <a:srgbClr val="003480"/>
                </a:solidFill>
                <a:latin typeface="Arsenal" pitchFamily="50" charset="0"/>
                <a:sym typeface="Arsenal" pitchFamily="50" charset="0"/>
              </a:rPr>
              <a:t>Вміти:</a:t>
            </a:r>
          </a:p>
          <a:p>
            <a:pPr eaLnBrk="1" hangingPunct="1">
              <a:buClrTx/>
              <a:buFontTx/>
              <a:buNone/>
            </a:pPr>
            <a:r>
              <a:rPr lang="uk-UA" altLang="uk-UA" sz="2000" dirty="0">
                <a:solidFill>
                  <a:srgbClr val="003480"/>
                </a:solidFill>
                <a:latin typeface="Arsenal" pitchFamily="50" charset="0"/>
              </a:rPr>
              <a:t>-визначати актуальність проблеми, об’єкт та предмет соціологічного дослідження; </a:t>
            </a:r>
          </a:p>
          <a:p>
            <a:pPr eaLnBrk="1" hangingPunct="1">
              <a:buClrTx/>
            </a:pPr>
            <a:r>
              <a:rPr lang="uk-UA" altLang="uk-UA" sz="2000" dirty="0">
                <a:solidFill>
                  <a:srgbClr val="003480"/>
                </a:solidFill>
                <a:latin typeface="Arsenal" pitchFamily="50" charset="0"/>
              </a:rPr>
              <a:t>- розробляти програму соціологічного дослідження; </a:t>
            </a:r>
          </a:p>
          <a:p>
            <a:pPr eaLnBrk="1" hangingPunct="1">
              <a:buClrTx/>
            </a:pPr>
            <a:r>
              <a:rPr lang="uk-UA" altLang="uk-UA" sz="2000" dirty="0">
                <a:solidFill>
                  <a:srgbClr val="003480"/>
                </a:solidFill>
                <a:latin typeface="Arsenal" pitchFamily="50" charset="0"/>
              </a:rPr>
              <a:t>- формувати вибірку для проведення соціологічного дослідження; </a:t>
            </a:r>
          </a:p>
          <a:p>
            <a:pPr eaLnBrk="1" hangingPunct="1">
              <a:buClrTx/>
            </a:pPr>
            <a:r>
              <a:rPr lang="uk-UA" altLang="uk-UA" sz="2000" dirty="0">
                <a:solidFill>
                  <a:srgbClr val="003480"/>
                </a:solidFill>
                <a:latin typeface="Arsenal" pitchFamily="50" charset="0"/>
              </a:rPr>
              <a:t>- збирати первинну соціологічну інформацію за допомогою різних методів; </a:t>
            </a:r>
          </a:p>
          <a:p>
            <a:pPr eaLnBrk="1" hangingPunct="1">
              <a:buClrTx/>
            </a:pPr>
            <a:r>
              <a:rPr lang="uk-UA" altLang="uk-UA" sz="2000" dirty="0">
                <a:solidFill>
                  <a:srgbClr val="003480"/>
                </a:solidFill>
                <a:latin typeface="Arsenal" pitchFamily="50" charset="0"/>
              </a:rPr>
              <a:t>- обробляти та аналізувати результати соціологічного дослідження; </a:t>
            </a:r>
          </a:p>
          <a:p>
            <a:pPr eaLnBrk="1" hangingPunct="1">
              <a:buClrTx/>
            </a:pPr>
            <a:r>
              <a:rPr lang="uk-UA" altLang="uk-UA" sz="2000" dirty="0">
                <a:solidFill>
                  <a:srgbClr val="003480"/>
                </a:solidFill>
                <a:latin typeface="Arsenal" pitchFamily="50" charset="0"/>
              </a:rPr>
              <a:t>- готувати звіт за результатами соціологічного дослідження; </a:t>
            </a:r>
          </a:p>
          <a:p>
            <a:pPr eaLnBrk="1" hangingPunct="1">
              <a:buClrTx/>
            </a:pPr>
            <a:r>
              <a:rPr lang="uk-UA" altLang="uk-UA" sz="2000" dirty="0">
                <a:solidFill>
                  <a:srgbClr val="003480"/>
                </a:solidFill>
                <a:latin typeface="Arsenal" pitchFamily="50" charset="0"/>
              </a:rPr>
              <a:t>- використовувати соціологічні данні у своїй професійній сфері. </a:t>
            </a:r>
            <a:r>
              <a:rPr lang="uk-UA" altLang="ru-RU" sz="2000" dirty="0">
                <a:sym typeface="Arsenal" pitchFamily="50" charset="0"/>
              </a:rPr>
              <a:t>	</a:t>
            </a:r>
            <a:endParaRPr lang="uk-UA" altLang="ru-RU" sz="2000" dirty="0">
              <a:solidFill>
                <a:srgbClr val="003480"/>
              </a:solidFill>
              <a:latin typeface="Arsenal" pitchFamily="50" charset="0"/>
              <a:sym typeface="Arsenal" pitchFamily="50" charset="0"/>
            </a:endParaRPr>
          </a:p>
        </p:txBody>
      </p:sp>
      <p:sp>
        <p:nvSpPr>
          <p:cNvPr id="5127" name="Google Shape;137;p7">
            <a:extLst>
              <a:ext uri="{FF2B5EF4-FFF2-40B4-BE49-F238E27FC236}">
                <a16:creationId xmlns:a16="http://schemas.microsoft.com/office/drawing/2014/main" id="{BC98FCFA-61F8-9297-6D77-00CB7B115E09}"/>
              </a:ext>
            </a:extLst>
          </p:cNvPr>
          <p:cNvSpPr txBox="1">
            <a:spLocks/>
          </p:cNvSpPr>
          <p:nvPr/>
        </p:nvSpPr>
        <p:spPr bwMode="auto">
          <a:xfrm>
            <a:off x="4652963" y="6018213"/>
            <a:ext cx="65278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sz="2400">
                <a:solidFill>
                  <a:schemeClr val="bg1"/>
                </a:solidFill>
                <a:latin typeface="Arsenal" pitchFamily="50" charset="0"/>
                <a:sym typeface="Arsenal" pitchFamily="50" charset="0"/>
              </a:rPr>
              <a:t>Семестр: 4         Форма контролю: залік</a:t>
            </a:r>
          </a:p>
          <a:p>
            <a:pPr eaLnBrk="1" hangingPunct="1">
              <a:lnSpc>
                <a:spcPct val="90000"/>
              </a:lnSpc>
              <a:buSzPts val="2800"/>
            </a:pPr>
            <a:r>
              <a:rPr lang="uk-UA" altLang="ru-RU" sz="2400">
                <a:solidFill>
                  <a:schemeClr val="bg1"/>
                </a:solidFill>
                <a:latin typeface="Arsenal" pitchFamily="50" charset="0"/>
                <a:sym typeface="Arsenal" pitchFamily="50" charset="0"/>
              </a:rPr>
              <a:t>Кількість годин\кредитів:  90\3</a:t>
            </a:r>
          </a:p>
        </p:txBody>
      </p:sp>
      <p:sp>
        <p:nvSpPr>
          <p:cNvPr id="5128" name="Google Shape;137;p7">
            <a:extLst>
              <a:ext uri="{FF2B5EF4-FFF2-40B4-BE49-F238E27FC236}">
                <a16:creationId xmlns:a16="http://schemas.microsoft.com/office/drawing/2014/main" id="{D494CBD2-A1BD-C204-9A86-048501B42676}"/>
              </a:ext>
            </a:extLst>
          </p:cNvPr>
          <p:cNvSpPr txBox="1">
            <a:spLocks/>
          </p:cNvSpPr>
          <p:nvPr/>
        </p:nvSpPr>
        <p:spPr bwMode="auto">
          <a:xfrm rot="-5400000">
            <a:off x="9012238" y="3609975"/>
            <a:ext cx="55054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SzPts val="2800"/>
            </a:pPr>
            <a:r>
              <a:rPr lang="uk-UA" altLang="ru-RU" sz="2800">
                <a:solidFill>
                  <a:srgbClr val="002060"/>
                </a:solidFill>
                <a:latin typeface="Arsenal" pitchFamily="50" charset="0"/>
                <a:sym typeface="Arsenal" pitchFamily="50" charset="0"/>
              </a:rPr>
              <a:t>Кафедра  філософії та соціології</a:t>
            </a:r>
          </a:p>
        </p:txBody>
      </p:sp>
      <p:sp>
        <p:nvSpPr>
          <p:cNvPr id="9" name="Google Shape;136;p7">
            <a:extLst>
              <a:ext uri="{FF2B5EF4-FFF2-40B4-BE49-F238E27FC236}">
                <a16:creationId xmlns:a16="http://schemas.microsoft.com/office/drawing/2014/main" id="{95CB3EF8-C461-8951-5CA1-3F9007BA0E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6738" y="520700"/>
            <a:ext cx="9731375" cy="82073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3480"/>
              </a:buClr>
              <a:buSzPts val="4400"/>
            </a:pPr>
            <a:r>
              <a:rPr lang="ru-RU" altLang="ru-RU" sz="4400" dirty="0" err="1">
                <a:solidFill>
                  <a:srgbClr val="003480"/>
                </a:solidFill>
                <a:latin typeface="Mariupol Strong" pitchFamily="50" charset="-52"/>
                <a:cs typeface="Arial" panose="020B0604020202020204" pitchFamily="34" charset="0"/>
                <a:sym typeface="Calibri" panose="020F0502020204030204" pitchFamily="34" charset="0"/>
              </a:rPr>
              <a:t>Соц</a:t>
            </a:r>
            <a:r>
              <a:rPr lang="uk-UA" altLang="ru-RU" sz="4400" dirty="0" err="1">
                <a:solidFill>
                  <a:srgbClr val="003480"/>
                </a:solidFill>
                <a:latin typeface="Mariupol Strong" pitchFamily="50" charset="-52"/>
                <a:cs typeface="Arial" panose="020B0604020202020204" pitchFamily="34" charset="0"/>
                <a:sym typeface="Calibri" panose="020F0502020204030204" pitchFamily="34" charset="0"/>
              </a:rPr>
              <a:t>іологічні</a:t>
            </a:r>
            <a:r>
              <a:rPr lang="uk-UA" altLang="ru-RU" sz="4400" dirty="0">
                <a:solidFill>
                  <a:srgbClr val="003480"/>
                </a:solidFill>
                <a:latin typeface="Mariupol Strong" pitchFamily="50" charset="-52"/>
                <a:cs typeface="Arial" panose="020B0604020202020204" pitchFamily="34" charset="0"/>
                <a:sym typeface="Calibri" panose="020F0502020204030204" pitchFamily="34" charset="0"/>
              </a:rPr>
              <a:t> дослідження для всіх</a:t>
            </a:r>
            <a:endParaRPr lang="ru-RU" altLang="ru-RU" sz="4400" dirty="0">
              <a:solidFill>
                <a:srgbClr val="003480"/>
              </a:solidFill>
              <a:latin typeface="Mariupol Strong" pitchFamily="50" charset="-5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en-US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EVENT-MANAGEMENT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68124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indent="0" algn="just">
              <a:spcBef>
                <a:spcPts val="0"/>
              </a:spcBef>
              <a:buSzPts val="2800"/>
              <a:buNone/>
            </a:pPr>
            <a:r>
              <a:rPr lang="uk-UA" sz="2100" b="1" dirty="0">
                <a:solidFill>
                  <a:srgbClr val="003480"/>
                </a:solidFill>
                <a:latin typeface="Arsenal" panose="02010504060200020004" pitchFamily="2" charset="0"/>
                <a:ea typeface="Arsenal"/>
                <a:cs typeface="Arsenal"/>
                <a:sym typeface="Arsenal"/>
              </a:rPr>
              <a:t>Метою курсу є</a:t>
            </a:r>
            <a:r>
              <a:rPr lang="en-US" sz="2100" b="1" dirty="0">
                <a:solidFill>
                  <a:srgbClr val="003480"/>
                </a:solidFill>
                <a:latin typeface="Arsenal" panose="02010504060200020004" pitchFamily="2" charset="0"/>
                <a:ea typeface="Arsenal"/>
                <a:cs typeface="Arsenal"/>
                <a:sym typeface="Arsenal"/>
              </a:rPr>
              <a:t> </a:t>
            </a:r>
            <a:r>
              <a:rPr lang="uk-UA" sz="2100" dirty="0">
                <a:solidFill>
                  <a:srgbClr val="003480"/>
                </a:solidFill>
                <a:latin typeface="Arsenal" panose="02010504060200020004" pitchFamily="2" charset="0"/>
                <a:ea typeface="Arsenal"/>
                <a:cs typeface="Arsenal"/>
                <a:sym typeface="Arsenal"/>
              </a:rPr>
              <a:t> </a:t>
            </a:r>
            <a:r>
              <a:rPr lang="uk-UA" sz="2100" dirty="0">
                <a:solidFill>
                  <a:srgbClr val="003480"/>
                </a:solidFill>
                <a:latin typeface="Arsenal" panose="02010504060200020004" pitchFamily="2" charset="0"/>
                <a:ea typeface="Arsenal"/>
                <a:sym typeface="Arsenal"/>
              </a:rPr>
              <a:t>формування професійних </a:t>
            </a:r>
            <a:r>
              <a:rPr lang="uk-UA" sz="2100" dirty="0" err="1">
                <a:solidFill>
                  <a:srgbClr val="003480"/>
                </a:solidFill>
                <a:latin typeface="Arsenal" panose="02010504060200020004" pitchFamily="2" charset="0"/>
                <a:ea typeface="Arsenal"/>
                <a:sym typeface="Arsenal"/>
              </a:rPr>
              <a:t>компетентностей</a:t>
            </a:r>
            <a:r>
              <a:rPr lang="uk-UA" sz="2100" dirty="0">
                <a:solidFill>
                  <a:srgbClr val="003480"/>
                </a:solidFill>
                <a:latin typeface="Arsenal" panose="02010504060200020004" pitchFamily="2" charset="0"/>
                <a:ea typeface="Arsenal"/>
                <a:sym typeface="Arsenal"/>
              </a:rPr>
              <a:t> щодо </a:t>
            </a:r>
            <a:r>
              <a:rPr lang="ru-RU" sz="21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базових</a:t>
            </a:r>
            <a:r>
              <a:rPr lang="ru-RU" sz="21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1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знань</a:t>
            </a:r>
            <a:r>
              <a:rPr lang="ru-RU" sz="21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у </a:t>
            </a:r>
            <a:r>
              <a:rPr lang="ru-RU" sz="21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сфері</a:t>
            </a:r>
            <a:r>
              <a:rPr lang="ru-RU" sz="21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оцінювання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Івент-проектів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,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виробити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навички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реалізаціі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̈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Івент-заходів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в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сучасному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соціокультурному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просторі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. </a:t>
            </a:r>
          </a:p>
          <a:p>
            <a:pPr marL="0" indent="0" algn="just">
              <a:spcBef>
                <a:spcPts val="0"/>
              </a:spcBef>
              <a:buSzPts val="2800"/>
              <a:buNone/>
            </a:pPr>
            <a:endParaRPr lang="ru-RU" sz="2100" dirty="0">
              <a:solidFill>
                <a:srgbClr val="003480"/>
              </a:solidFill>
              <a:effectLst/>
              <a:latin typeface="Arsenal" panose="02010504060200020004" pitchFamily="2" charset="0"/>
            </a:endParaRPr>
          </a:p>
          <a:p>
            <a:pPr marL="0" indent="0" algn="just">
              <a:spcBef>
                <a:spcPts val="0"/>
              </a:spcBef>
              <a:buSzPts val="2800"/>
              <a:buNone/>
            </a:pPr>
            <a:endParaRPr lang="ru-RU" sz="2100" dirty="0">
              <a:solidFill>
                <a:srgbClr val="003480"/>
              </a:solidFill>
              <a:effectLst/>
              <a:latin typeface="Arsenal" panose="02010504060200020004" pitchFamily="2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200" dirty="0">
              <a:solidFill>
                <a:schemeClr val="accent1">
                  <a:lumMod val="75000"/>
                </a:schemeClr>
              </a:solidFill>
              <a:latin typeface="Arsenal" panose="02010504060200020004" pitchFamily="2" charset="0"/>
              <a:ea typeface="Arsenal"/>
            </a:endParaRPr>
          </a:p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7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        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3" name="Google Shape;85;p11">
            <a:extLst>
              <a:ext uri="{FF2B5EF4-FFF2-40B4-BE49-F238E27FC236}">
                <a16:creationId xmlns:a16="http://schemas.microsoft.com/office/drawing/2014/main" id="{0F74D459-6F30-B25E-7768-51A6C5D6BB99}"/>
              </a:ext>
            </a:extLst>
          </p:cNvPr>
          <p:cNvSpPr txBox="1"/>
          <p:nvPr/>
        </p:nvSpPr>
        <p:spPr>
          <a:xfrm>
            <a:off x="188495" y="4830471"/>
            <a:ext cx="2421600" cy="12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uk-UA" b="1" i="0" u="none" strike="noStrike" cap="none" dirty="0" err="1">
                <a:solidFill>
                  <a:srgbClr val="003480"/>
                </a:solidFill>
                <a:latin typeface="Arsenal"/>
                <a:ea typeface="Arsenal"/>
                <a:sym typeface="Arsenal"/>
              </a:rPr>
              <a:t>Горбашевська</a:t>
            </a:r>
            <a:r>
              <a:rPr lang="uk-UA" b="1" i="0" u="none" strike="noStrike" cap="none" dirty="0">
                <a:solidFill>
                  <a:srgbClr val="003480"/>
                </a:solidFill>
                <a:latin typeface="Arsenal"/>
                <a:ea typeface="Arsenal"/>
                <a:sym typeface="Arsenal"/>
              </a:rPr>
              <a:t> М.О.,</a:t>
            </a:r>
            <a:endParaRPr lang="ru-RU" b="1" dirty="0">
              <a:latin typeface="Arsenal"/>
            </a:endParaRPr>
          </a:p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0" i="0" u="none" strike="noStrike" cap="none" dirty="0" err="1">
                <a:solidFill>
                  <a:srgbClr val="003480"/>
                </a:solidFill>
                <a:latin typeface="Arsenal"/>
                <a:ea typeface="Arsenal"/>
                <a:cs typeface="Times New Roman"/>
                <a:sym typeface="Arsenal"/>
              </a:rPr>
              <a:t>к.е.н</a:t>
            </a: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Times New Roman"/>
                <a:sym typeface="Arsenal"/>
              </a:rPr>
              <a:t>., доцент кафедри менеджменту та фінансів</a:t>
            </a:r>
            <a:endParaRPr dirty="0"/>
          </a:p>
        </p:txBody>
      </p:sp>
      <p:sp>
        <p:nvSpPr>
          <p:cNvPr id="7" name="Google Shape;137;p7">
            <a:extLst>
              <a:ext uri="{FF2B5EF4-FFF2-40B4-BE49-F238E27FC236}">
                <a16:creationId xmlns:a16="http://schemas.microsoft.com/office/drawing/2014/main" id="{81410290-AEED-4E82-7E39-30E7FAB7796F}"/>
              </a:ext>
            </a:extLst>
          </p:cNvPr>
          <p:cNvSpPr txBox="1">
            <a:spLocks/>
          </p:cNvSpPr>
          <p:nvPr/>
        </p:nvSpPr>
        <p:spPr>
          <a:xfrm>
            <a:off x="2612890" y="2599615"/>
            <a:ext cx="8726607" cy="343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571500" indent="-457200">
              <a:buAutoNum type="arabicPeriod"/>
            </a:pPr>
            <a:r>
              <a:rPr lang="ru-RU" sz="21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Теоретичні</a:t>
            </a:r>
            <a:r>
              <a:rPr lang="ru-RU" sz="21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засади </a:t>
            </a:r>
            <a:r>
              <a:rPr lang="ru-RU" sz="21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Івент</a:t>
            </a:r>
            <a:r>
              <a:rPr lang="ru-RU" sz="21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- </a:t>
            </a:r>
            <a:r>
              <a:rPr lang="ru-RU" sz="21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технологіи</a:t>
            </a:r>
            <a:r>
              <a:rPr lang="ru-RU" sz="21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̆ та </a:t>
            </a:r>
            <a:r>
              <a:rPr lang="ru-RU" sz="21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подієвого</a:t>
            </a:r>
            <a:r>
              <a:rPr lang="ru-RU" sz="21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менеджменту. </a:t>
            </a:r>
            <a:endParaRPr lang="en-US" sz="2100" dirty="0">
              <a:solidFill>
                <a:srgbClr val="003480"/>
              </a:solidFill>
              <a:effectLst/>
              <a:latin typeface="Arsenal" panose="02010504060200020004" pitchFamily="2" charset="0"/>
            </a:endParaRPr>
          </a:p>
          <a:p>
            <a:pPr marL="571500" indent="-457200">
              <a:buAutoNum type="arabicPeriod"/>
            </a:pPr>
            <a:r>
              <a:rPr lang="ru-RU" sz="21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Організація та </a:t>
            </a:r>
            <a:r>
              <a:rPr lang="ru-RU" sz="21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управління</a:t>
            </a:r>
            <a:r>
              <a:rPr lang="ru-RU" sz="21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21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Івент-технологіями</a:t>
            </a:r>
            <a:r>
              <a:rPr lang="ru-RU" sz="21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.</a:t>
            </a:r>
            <a:r>
              <a:rPr lang="ru-RU" sz="1800" dirty="0">
                <a:effectLst/>
                <a:latin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</a:rPr>
            </a:br>
            <a:endParaRPr lang="ru-RU" sz="1400" dirty="0">
              <a:effectLst/>
            </a:endParaRPr>
          </a:p>
          <a:p>
            <a:pPr marL="179705" indent="0">
              <a:spcBef>
                <a:spcPts val="0"/>
              </a:spcBef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Segoe UI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spcBef>
                <a:spcPts val="0"/>
              </a:spcBef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Segoe UI"/>
              </a:rPr>
              <a:t>знати: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Segoe UI"/>
            </a:endParaRPr>
          </a:p>
          <a:p>
            <a:r>
              <a:rPr lang="uk-UA" sz="1900" dirty="0">
                <a:solidFill>
                  <a:srgbClr val="003480"/>
                </a:solidFill>
                <a:latin typeface="Arsenal" panose="02010504060200020004" pitchFamily="2" charset="0"/>
              </a:rPr>
              <a:t>як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логічно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правильно,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аргументовано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і ясно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будувати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усну та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письмову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задачу для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підрядників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та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усіх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членів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команди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; критично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оцінювати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своі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̈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переваги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і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недоліки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як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організатора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спеціальних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подіи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̆. </a:t>
            </a:r>
            <a:b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</a:br>
            <a:endParaRPr lang="ru-RU" sz="1900" dirty="0">
              <a:solidFill>
                <a:srgbClr val="003480"/>
              </a:solidFill>
              <a:effectLst/>
              <a:latin typeface="Arsenal" panose="02010504060200020004" pitchFamily="2" charset="0"/>
            </a:endParaRPr>
          </a:p>
          <a:p>
            <a:pPr marL="179705" indent="0">
              <a:spcBef>
                <a:spcPts val="0"/>
              </a:spcBef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Segoe UI"/>
            </a:endParaRPr>
          </a:p>
        </p:txBody>
      </p:sp>
      <p:sp>
        <p:nvSpPr>
          <p:cNvPr id="11" name="Google Shape;86;p11">
            <a:extLst>
              <a:ext uri="{FF2B5EF4-FFF2-40B4-BE49-F238E27FC236}">
                <a16:creationId xmlns:a16="http://schemas.microsoft.com/office/drawing/2014/main" id="{42098C53-2595-5B77-E992-89FAA3E23287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A95A78-1F26-219E-EAE3-4FCFCFC41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8" y="259961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0534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</a:t>
            </a:r>
            <a:r>
              <a:rPr lang="uk-UA" sz="240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7</a:t>
            </a:r>
            <a:r>
              <a:rPr lang="uk-UA" sz="240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          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4D29F1D9-C268-E350-7F23-037110664D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en-US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EVENT-MANAGEMENT</a:t>
            </a:r>
            <a:endParaRPr lang="uk-UA" dirty="0">
              <a:latin typeface="Mariupol Strong"/>
              <a:ea typeface="Arial"/>
              <a:cs typeface="Arial"/>
            </a:endParaRPr>
          </a:p>
        </p:txBody>
      </p:sp>
      <p:sp>
        <p:nvSpPr>
          <p:cNvPr id="7" name="Google Shape;86;p11">
            <a:extLst>
              <a:ext uri="{FF2B5EF4-FFF2-40B4-BE49-F238E27FC236}">
                <a16:creationId xmlns:a16="http://schemas.microsoft.com/office/drawing/2014/main" id="{42098C53-2595-5B77-E992-89FAA3E23287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5;p12">
            <a:extLst>
              <a:ext uri="{FF2B5EF4-FFF2-40B4-BE49-F238E27FC236}">
                <a16:creationId xmlns:a16="http://schemas.microsoft.com/office/drawing/2014/main" id="{4F39D0C5-A8FE-0127-6C3A-67DBEE0E8BE7}"/>
              </a:ext>
            </a:extLst>
          </p:cNvPr>
          <p:cNvSpPr txBox="1">
            <a:spLocks noGrp="1"/>
          </p:cNvSpPr>
          <p:nvPr/>
        </p:nvSpPr>
        <p:spPr>
          <a:xfrm>
            <a:off x="677775" y="1557900"/>
            <a:ext cx="10674264" cy="4451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endParaRPr lang="ru-RU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  <a:endParaRPr lang="uk-UA" sz="2400" dirty="0">
              <a:solidFill>
                <a:srgbClr val="000000"/>
              </a:solidFill>
              <a:latin typeface="Arsenal"/>
              <a:ea typeface="Arsenal"/>
            </a:endParaRPr>
          </a:p>
          <a:p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використання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основних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методів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,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способів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і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засобів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отримання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,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зберігання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,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переробки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інформаціі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̈,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мати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навички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роботи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з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комп'ютером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як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засобом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управління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інформацією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;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демонструвати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навички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виявлення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проблеми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та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обґрунтування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управлінських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рішень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; </a:t>
            </a:r>
          </a:p>
          <a:p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-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застосовувати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методи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менеджменту для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забезпечення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ефективності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діяльності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організаціі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̈;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пояснювати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,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аналізувати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та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здійснювати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комунікацію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у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різних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сферах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діяльності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організаціі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̈; -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демонструвати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здатність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діяти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соціально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,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відповідально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та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громадське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свідомо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на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основі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етичних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міркувань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(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мотивів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),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поваги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до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різноманітності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та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між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культурності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;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демонструвати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навички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самостійноі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̈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роботи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,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гнучкого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мислення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, бути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критичним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 і </a:t>
            </a:r>
            <a:r>
              <a:rPr lang="ru-RU" sz="1900" dirty="0" err="1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самокритичним</a:t>
            </a:r>
            <a:r>
              <a:rPr lang="ru-RU" sz="1900" dirty="0">
                <a:solidFill>
                  <a:srgbClr val="003480"/>
                </a:solidFill>
                <a:effectLst/>
                <a:latin typeface="Arsenal" panose="02010504060200020004" pitchFamily="2" charset="0"/>
              </a:rPr>
              <a:t>. </a:t>
            </a:r>
          </a:p>
          <a:p>
            <a:pPr marL="179705" indent="0">
              <a:buNone/>
            </a:pPr>
            <a:endParaRPr lang="uk-UA" sz="2400" dirty="0">
              <a:solidFill>
                <a:srgbClr val="003480"/>
              </a:solidFill>
              <a:latin typeface="Arsen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7283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23656" y="2562004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2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 err="1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Катедра</a:t>
            </a: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 раціонального природокористування та охорони навколишнього середовища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05267" y="1672032"/>
            <a:ext cx="10515600" cy="1763896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3429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uk-UA" sz="1900" dirty="0">
                <a:solidFill>
                  <a:srgbClr val="002060"/>
                </a:solidFill>
                <a:latin typeface="Arsenal" panose="020B0604020202020204" charset="-52"/>
                <a:cs typeface="Calibri" panose="020F0502020204030204" pitchFamily="34" charset="0"/>
              </a:rPr>
              <a:t>аналізувати екологічну інформацію і застосовувати її у процесі реалізації своєї професійної діяльності</a:t>
            </a:r>
            <a:r>
              <a:rPr lang="uk-UA" sz="1900" dirty="0">
                <a:solidFill>
                  <a:srgbClr val="002060"/>
                </a:solidFill>
                <a:latin typeface="Arsenal" panose="020B0604020202020204" charset="-52"/>
                <a:ea typeface="Arsenal"/>
                <a:cs typeface="Calibri" panose="020F0502020204030204" pitchFamily="34" charset="0"/>
                <a:sym typeface="Arsenal"/>
              </a:rPr>
              <a:t>;</a:t>
            </a:r>
          </a:p>
          <a:p>
            <a:pPr marL="3429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uk-UA" sz="1900" dirty="0">
                <a:solidFill>
                  <a:srgbClr val="002060"/>
                </a:solidFill>
                <a:latin typeface="Arsenal" panose="020B0604020202020204" charset="-52"/>
                <a:cs typeface="Calibri" panose="020F0502020204030204" pitchFamily="34" charset="0"/>
              </a:rPr>
              <a:t>оцінювати роль екологічних факторів у розвитку і функціонуванні різних об’єктів господарської діяльності</a:t>
            </a:r>
            <a:endParaRPr lang="uk-UA" sz="1900" dirty="0">
              <a:solidFill>
                <a:srgbClr val="002060"/>
              </a:solidFill>
              <a:latin typeface="Arsenal" panose="020B0604020202020204" charset="-52"/>
              <a:ea typeface="Arsenal"/>
              <a:cs typeface="Calibri" panose="020F0502020204030204" pitchFamily="34" charset="0"/>
              <a:sym typeface="Arsenal"/>
            </a:endParaRPr>
          </a:p>
          <a:p>
            <a:pPr marL="3429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uk-UA" sz="1900" dirty="0">
                <a:solidFill>
                  <a:srgbClr val="002060"/>
                </a:solidFill>
                <a:latin typeface="Arsenal" panose="020B0604020202020204" charset="-52"/>
                <a:cs typeface="Calibri" panose="020F0502020204030204" pitchFamily="34" charset="0"/>
              </a:rPr>
              <a:t>оцінити екологічну ситуацію та приймати екологічні рішення</a:t>
            </a:r>
            <a:r>
              <a:rPr lang="uk-UA" sz="1900" dirty="0">
                <a:solidFill>
                  <a:srgbClr val="002060"/>
                </a:solidFill>
                <a:latin typeface="Arsenal" panose="020B0604020202020204" charset="-52"/>
                <a:ea typeface="Arsenal"/>
                <a:cs typeface="Calibri" panose="020F0502020204030204" pitchFamily="34" charset="0"/>
                <a:sym typeface="Arsenal"/>
              </a:rPr>
              <a:t>.</a:t>
            </a:r>
          </a:p>
          <a:p>
            <a:pPr marL="3429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endParaRPr lang="uk-UA" sz="22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3429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endParaRPr lang="uk-UA" sz="22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114300" indent="0">
              <a:buNone/>
            </a:pPr>
            <a:endParaRPr lang="uk-UA" dirty="0"/>
          </a:p>
          <a:p>
            <a:pPr marL="114300" indent="0">
              <a:buNone/>
            </a:pPr>
            <a:endParaRPr lang="uk-UA" dirty="0"/>
          </a:p>
          <a:p>
            <a:pPr marL="114300" indent="0">
              <a:buNone/>
            </a:pPr>
            <a:endParaRPr lang="uk-UA" dirty="0"/>
          </a:p>
        </p:txBody>
      </p:sp>
      <p:sp>
        <p:nvSpPr>
          <p:cNvPr id="15" name="Google Shape;136;p7"/>
          <p:cNvSpPr txBox="1">
            <a:spLocks noGrp="1"/>
          </p:cNvSpPr>
          <p:nvPr>
            <p:ph type="title"/>
          </p:nvPr>
        </p:nvSpPr>
        <p:spPr>
          <a:xfrm>
            <a:off x="723181" y="429392"/>
            <a:ext cx="10245436" cy="93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Основи екології</a:t>
            </a:r>
            <a:endParaRPr lang="uk-UA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38;p7"/>
          <p:cNvSpPr/>
          <p:nvPr/>
        </p:nvSpPr>
        <p:spPr>
          <a:xfrm>
            <a:off x="0" y="6003673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37;p7"/>
          <p:cNvSpPr txBox="1">
            <a:spLocks/>
          </p:cNvSpPr>
          <p:nvPr/>
        </p:nvSpPr>
        <p:spPr>
          <a:xfrm>
            <a:off x="4792515" y="6018835"/>
            <a:ext cx="6529136" cy="82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 4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</p:spTree>
    <p:extLst>
      <p:ext uri="{BB962C8B-B14F-4D97-AF65-F5344CB8AC3E}">
        <p14:creationId xmlns:p14="http://schemas.microsoft.com/office/powerpoint/2010/main" val="31235197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то Шевченко Л.Я..jpg">
            <a:extLst>
              <a:ext uri="{FF2B5EF4-FFF2-40B4-BE49-F238E27FC236}">
                <a16:creationId xmlns:a16="http://schemas.microsoft.com/office/drawing/2014/main" id="{69AED839-5674-C0CB-286E-1648FCC0B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1" y="2764008"/>
            <a:ext cx="2133600" cy="2133600"/>
          </a:xfrm>
          <a:prstGeom prst="rect">
            <a:avLst/>
          </a:prstGeom>
        </p:spPr>
      </p:pic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b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ЕКОНОМІЧНА </a:t>
            </a:r>
            <a:r>
              <a:rPr lang="uk-UA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ЗВІТНІСТЬ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70282" y="2764523"/>
            <a:ext cx="8613196" cy="293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uk-UA" dirty="0">
              <a:solidFill>
                <a:srgbClr val="000000"/>
              </a:solidFill>
            </a:endParaRPr>
          </a:p>
          <a:p>
            <a:pPr marL="0" indent="17145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</a:rPr>
              <a:t>1. Теоретичні основи судово - бухгалтерської експертизи.</a:t>
            </a:r>
            <a:endParaRPr lang="uk-UA" dirty="0"/>
          </a:p>
          <a:p>
            <a:pPr marL="0" indent="171450">
              <a:spcBef>
                <a:spcPts val="0"/>
              </a:spcBef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</a:rPr>
              <a:t>2. Організація і методика судово - бухгалтерської експертизи.</a:t>
            </a:r>
            <a:endParaRPr lang="uk-UA" dirty="0"/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  <a:endParaRPr lang="uk-UA" sz="2400" dirty="0">
              <a:solidFill>
                <a:srgbClr val="003480"/>
              </a:solidFill>
              <a:latin typeface="Arsenal"/>
              <a:cs typeface="Segoe UI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</a:rPr>
              <a:t>знати:</a:t>
            </a:r>
            <a:endParaRPr lang="uk-UA" dirty="0">
              <a:latin typeface="Arsenal"/>
            </a:endParaRPr>
          </a:p>
          <a:p>
            <a:pPr marL="0" indent="17145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cs typeface="Segoe UI"/>
              </a:rPr>
              <a:t>· законодавчі акти, які регламентують методику складання та </a:t>
            </a:r>
            <a:endParaRPr lang="en-US" sz="2400" dirty="0">
              <a:solidFill>
                <a:srgbClr val="003480"/>
              </a:solidFill>
              <a:latin typeface="Arsenal"/>
              <a:cs typeface="Segoe UI"/>
            </a:endParaRPr>
          </a:p>
          <a:p>
            <a:pPr marL="0" indent="171450">
              <a:spcBef>
                <a:spcPts val="0"/>
              </a:spcBef>
              <a:buSzPts val="2800"/>
              <a:buNone/>
            </a:pPr>
            <a:r>
              <a:rPr lang="en-US" sz="2400" dirty="0">
                <a:solidFill>
                  <a:srgbClr val="003480"/>
                </a:solidFill>
                <a:latin typeface="Arsenal"/>
                <a:cs typeface="Segoe UI"/>
              </a:rPr>
              <a:t>  </a:t>
            </a:r>
            <a:r>
              <a:rPr lang="uk-UA" sz="2400" dirty="0">
                <a:solidFill>
                  <a:srgbClr val="003480"/>
                </a:solidFill>
                <a:latin typeface="Arsenal"/>
                <a:cs typeface="Segoe UI"/>
              </a:rPr>
              <a:t>подання звітності;</a:t>
            </a:r>
            <a:endParaRPr lang="uk-UA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dirty="0">
              <a:solidFill>
                <a:srgbClr val="003480"/>
              </a:solidFill>
              <a:latin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        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5080413"/>
            <a:ext cx="2386514" cy="938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sym typeface="Arsenal"/>
              </a:rPr>
              <a:t>Шевченко Л.Я.,</a:t>
            </a:r>
            <a:endParaRPr lang="uk-UA" sz="1400" b="1" dirty="0">
              <a:solidFill>
                <a:srgbClr val="003480"/>
              </a:solidFill>
              <a:latin typeface="Arsen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1400" err="1">
                <a:solidFill>
                  <a:srgbClr val="003480"/>
                </a:solidFill>
                <a:latin typeface="Arsenal"/>
              </a:rPr>
              <a:t>к.е.н</a:t>
            </a:r>
            <a:r>
              <a:rPr lang="uk-UA" sz="1400" dirty="0">
                <a:solidFill>
                  <a:srgbClr val="003480"/>
                </a:solidFill>
                <a:latin typeface="Arsenal"/>
              </a:rPr>
              <a:t>., доцент кафедри менеджменту та фінансів</a:t>
            </a:r>
            <a:endParaRPr lang="uk-UA" dirty="0">
              <a:latin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</a:t>
            </a:r>
            <a:r>
              <a:rPr lang="uk-UA" dirty="0">
                <a:solidFill>
                  <a:srgbClr val="002060"/>
                </a:solidFill>
                <a:latin typeface="Arsenal"/>
                <a:sym typeface="Arsenal"/>
              </a:rPr>
              <a:t>менеджменту та фінансів</a:t>
            </a: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</a:p>
        </p:txBody>
      </p:sp>
      <p:sp>
        <p:nvSpPr>
          <p:cNvPr id="3" name="Google Shape;137;p7">
            <a:extLst>
              <a:ext uri="{FF2B5EF4-FFF2-40B4-BE49-F238E27FC236}">
                <a16:creationId xmlns:a16="http://schemas.microsoft.com/office/drawing/2014/main" id="{F1538C2C-CDE3-2821-1CA3-BF7E39A466DC}"/>
              </a:ext>
            </a:extLst>
          </p:cNvPr>
          <p:cNvSpPr txBox="1">
            <a:spLocks/>
          </p:cNvSpPr>
          <p:nvPr/>
        </p:nvSpPr>
        <p:spPr>
          <a:xfrm>
            <a:off x="677779" y="1708954"/>
            <a:ext cx="10493239" cy="1045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  <a:r>
              <a:rPr lang="uk-UA" sz="2600" dirty="0">
                <a:solidFill>
                  <a:srgbClr val="003480"/>
                </a:solidFill>
                <a:latin typeface="Arsenal"/>
                <a:sym typeface="Arsenal"/>
              </a:rPr>
              <a:t>формування професійних </a:t>
            </a:r>
            <a:r>
              <a:rPr lang="uk-UA" sz="2600" dirty="0" err="1">
                <a:solidFill>
                  <a:srgbClr val="003480"/>
                </a:solidFill>
                <a:latin typeface="Arsenal"/>
                <a:sym typeface="Arsenal"/>
              </a:rPr>
              <a:t>компетентностей</a:t>
            </a:r>
            <a:r>
              <a:rPr lang="uk-UA" sz="2600" dirty="0">
                <a:solidFill>
                  <a:srgbClr val="003480"/>
                </a:solidFill>
                <a:latin typeface="Arsenal"/>
                <a:sym typeface="Arsenal"/>
              </a:rPr>
              <a:t> щодо методики складання і форми фінансової, податкової, статистичної та спеціальної звітності.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</p:spTree>
    <p:extLst>
      <p:ext uri="{BB962C8B-B14F-4D97-AF65-F5344CB8AC3E}">
        <p14:creationId xmlns:p14="http://schemas.microsoft.com/office/powerpoint/2010/main" val="24866612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708954"/>
            <a:ext cx="10099039" cy="431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</a:rPr>
              <a:t> </a:t>
            </a:r>
            <a:endParaRPr lang="uk-UA" sz="2400" dirty="0">
              <a:latin typeface="Arsen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</a:rPr>
              <a:t>знати:</a:t>
            </a:r>
            <a:endParaRPr lang="uk-UA" sz="2400" dirty="0">
              <a:latin typeface="Arsenal"/>
            </a:endParaRPr>
          </a:p>
          <a:p>
            <a:pPr marL="0" indent="171450">
              <a:spcBef>
                <a:spcPts val="0"/>
              </a:spcBef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cs typeface="Segoe UI"/>
                <a:sym typeface="Arsenal"/>
              </a:rPr>
              <a:t>· </a:t>
            </a:r>
            <a:r>
              <a:rPr lang="en-US" sz="2400" dirty="0">
                <a:solidFill>
                  <a:srgbClr val="003480"/>
                </a:solidFill>
                <a:latin typeface="Arsenal"/>
                <a:cs typeface="Segoe UI"/>
                <a:sym typeface="Arsenal"/>
              </a:rPr>
              <a:t> </a:t>
            </a:r>
            <a:r>
              <a:rPr lang="uk-UA" sz="2400" dirty="0">
                <a:solidFill>
                  <a:srgbClr val="003480"/>
                </a:solidFill>
                <a:latin typeface="Arsenal"/>
                <a:cs typeface="Segoe UI"/>
                <a:sym typeface="Arsenal"/>
              </a:rPr>
              <a:t>структуру та зміст фінансової, податкової та статистичної звітності;</a:t>
            </a:r>
            <a:endParaRPr lang="uk-UA" sz="2400" dirty="0">
              <a:latin typeface="Arsenal"/>
            </a:endParaRPr>
          </a:p>
          <a:p>
            <a:pPr marL="0" indent="171450">
              <a:spcBef>
                <a:spcPts val="0"/>
              </a:spcBef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cs typeface="Segoe UI"/>
                <a:sym typeface="Arsenal"/>
              </a:rPr>
              <a:t>· </a:t>
            </a:r>
            <a:r>
              <a:rPr lang="en-US" sz="2400" dirty="0">
                <a:solidFill>
                  <a:srgbClr val="003480"/>
                </a:solidFill>
                <a:latin typeface="Arsenal"/>
                <a:cs typeface="Segoe UI"/>
                <a:sym typeface="Arsenal"/>
              </a:rPr>
              <a:t> </a:t>
            </a:r>
            <a:r>
              <a:rPr lang="uk-UA" sz="2400" dirty="0">
                <a:solidFill>
                  <a:srgbClr val="003480"/>
                </a:solidFill>
                <a:latin typeface="Arsenal"/>
                <a:cs typeface="Segoe UI"/>
                <a:sym typeface="Arsenal"/>
              </a:rPr>
              <a:t>методику складання всіх видів економічної звітності.</a:t>
            </a:r>
            <a:endParaRPr lang="en-US" sz="2400" dirty="0">
              <a:solidFill>
                <a:srgbClr val="003480"/>
              </a:solidFill>
              <a:latin typeface="Arsenal"/>
              <a:cs typeface="Segoe UI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cs typeface="Segoe UI"/>
              </a:rPr>
              <a:t>вміти:</a:t>
            </a:r>
            <a:endParaRPr lang="en-US" sz="2400" dirty="0">
              <a:solidFill>
                <a:srgbClr val="003480"/>
              </a:solidFill>
              <a:latin typeface="Arsenal"/>
              <a:cs typeface="Segoe UI"/>
            </a:endParaRPr>
          </a:p>
          <a:p>
            <a:pPr marL="0" indent="171450">
              <a:spcBef>
                <a:spcPts val="0"/>
              </a:spcBef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cs typeface="Segoe UI"/>
              </a:rPr>
              <a:t>· </a:t>
            </a:r>
            <a:r>
              <a:rPr lang="en-US" sz="2400" dirty="0">
                <a:solidFill>
                  <a:srgbClr val="003480"/>
                </a:solidFill>
                <a:latin typeface="Arsenal"/>
                <a:cs typeface="Segoe UI"/>
              </a:rPr>
              <a:t> </a:t>
            </a:r>
            <a:r>
              <a:rPr lang="uk-UA" sz="2400" dirty="0">
                <a:solidFill>
                  <a:srgbClr val="003480"/>
                </a:solidFill>
                <a:latin typeface="Arsenal"/>
                <a:cs typeface="Segoe UI"/>
              </a:rPr>
              <a:t>аналізувати фінансово-господарський стан підприємства за </a:t>
            </a:r>
            <a:endParaRPr lang="en-US" sz="2400" dirty="0">
              <a:solidFill>
                <a:srgbClr val="003480"/>
              </a:solidFill>
              <a:latin typeface="Arsenal"/>
              <a:cs typeface="Segoe UI"/>
            </a:endParaRPr>
          </a:p>
          <a:p>
            <a:pPr marL="0" indent="171450">
              <a:spcBef>
                <a:spcPts val="0"/>
              </a:spcBef>
              <a:buNone/>
            </a:pPr>
            <a:r>
              <a:rPr lang="en-US" sz="2400" dirty="0">
                <a:solidFill>
                  <a:srgbClr val="003480"/>
                </a:solidFill>
                <a:latin typeface="Arsenal"/>
                <a:cs typeface="Segoe UI"/>
              </a:rPr>
              <a:t>   </a:t>
            </a:r>
            <a:r>
              <a:rPr lang="uk-UA" sz="2400" dirty="0">
                <a:solidFill>
                  <a:srgbClr val="003480"/>
                </a:solidFill>
                <a:latin typeface="Arsenal"/>
                <a:cs typeface="Segoe UI"/>
              </a:rPr>
              <a:t>даними звітності;</a:t>
            </a:r>
            <a:endParaRPr lang="en-US" sz="2400" dirty="0">
              <a:solidFill>
                <a:srgbClr val="003480"/>
              </a:solidFill>
              <a:latin typeface="Arsenal"/>
              <a:cs typeface="Segoe UI"/>
            </a:endParaRPr>
          </a:p>
          <a:p>
            <a:pPr marL="0" indent="171450">
              <a:spcBef>
                <a:spcPts val="0"/>
              </a:spcBef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cs typeface="Segoe UI"/>
              </a:rPr>
              <a:t>· </a:t>
            </a:r>
            <a:r>
              <a:rPr lang="en-US" sz="2400" dirty="0">
                <a:solidFill>
                  <a:srgbClr val="003480"/>
                </a:solidFill>
                <a:latin typeface="Arsenal"/>
                <a:cs typeface="Segoe UI"/>
              </a:rPr>
              <a:t> </a:t>
            </a:r>
            <a:r>
              <a:rPr lang="uk-UA" sz="2400" dirty="0">
                <a:solidFill>
                  <a:srgbClr val="003480"/>
                </a:solidFill>
                <a:latin typeface="Arsenal"/>
                <a:cs typeface="Segoe UI"/>
              </a:rPr>
              <a:t>складати форми державної фінансової, податкової, статистичної звітності;</a:t>
            </a:r>
            <a:endParaRPr lang="en-US" sz="2400" dirty="0">
              <a:solidFill>
                <a:srgbClr val="003480"/>
              </a:solidFill>
              <a:latin typeface="Arsenal"/>
              <a:cs typeface="Segoe UI"/>
            </a:endParaRPr>
          </a:p>
          <a:p>
            <a:pPr marL="0" indent="171450">
              <a:spcBef>
                <a:spcPts val="0"/>
              </a:spcBef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cs typeface="Segoe UI"/>
              </a:rPr>
              <a:t>· </a:t>
            </a:r>
            <a:r>
              <a:rPr lang="en-US" sz="2400" dirty="0">
                <a:solidFill>
                  <a:srgbClr val="003480"/>
                </a:solidFill>
                <a:latin typeface="Arsenal"/>
                <a:cs typeface="Segoe UI"/>
              </a:rPr>
              <a:t> </a:t>
            </a:r>
            <a:r>
              <a:rPr lang="uk-UA" sz="2400" dirty="0">
                <a:solidFill>
                  <a:srgbClr val="003480"/>
                </a:solidFill>
                <a:latin typeface="Arsenal"/>
                <a:cs typeface="Segoe UI"/>
              </a:rPr>
              <a:t>перевіряти узгодженість окремих показників всіх видів звітності;</a:t>
            </a:r>
            <a:endParaRPr lang="en-US" sz="2400" dirty="0">
              <a:solidFill>
                <a:srgbClr val="003480"/>
              </a:solidFill>
              <a:latin typeface="Arsenal"/>
              <a:cs typeface="Segoe UI"/>
            </a:endParaRPr>
          </a:p>
          <a:p>
            <a:pPr marL="0" indent="171450">
              <a:spcBef>
                <a:spcPts val="0"/>
              </a:spcBef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cs typeface="Segoe UI"/>
              </a:rPr>
              <a:t>· </a:t>
            </a:r>
            <a:r>
              <a:rPr lang="en-US" sz="2400">
                <a:solidFill>
                  <a:srgbClr val="003480"/>
                </a:solidFill>
                <a:latin typeface="Arsenal"/>
                <a:cs typeface="Segoe UI"/>
              </a:rPr>
              <a:t> </a:t>
            </a:r>
            <a:r>
              <a:rPr lang="uk-UA" sz="2400">
                <a:solidFill>
                  <a:srgbClr val="003480"/>
                </a:solidFill>
                <a:latin typeface="Arsenal"/>
                <a:cs typeface="Segoe UI"/>
              </a:rPr>
              <a:t>використовувати </a:t>
            </a:r>
            <a:r>
              <a:rPr lang="uk-UA" sz="2400" dirty="0">
                <a:solidFill>
                  <a:srgbClr val="003480"/>
                </a:solidFill>
                <a:latin typeface="Arsenal"/>
                <a:cs typeface="Segoe UI"/>
              </a:rPr>
              <a:t>фінансову звітність для управління підприємством.</a:t>
            </a:r>
            <a:endParaRPr lang="en-US" sz="2400" dirty="0">
              <a:solidFill>
                <a:srgbClr val="003480"/>
              </a:solidFill>
              <a:latin typeface="Arsenal"/>
              <a:cs typeface="Segoe UI"/>
            </a:endParaRPr>
          </a:p>
          <a:p>
            <a:pPr marL="0" indent="171450">
              <a:lnSpc>
                <a:spcPct val="110000"/>
              </a:lnSpc>
              <a:spcBef>
                <a:spcPts val="0"/>
              </a:spcBef>
              <a:buNone/>
            </a:pPr>
            <a:endParaRPr lang="uk-UA" sz="2400" dirty="0">
              <a:solidFill>
                <a:srgbClr val="003480"/>
              </a:solidFill>
              <a:latin typeface="Arsenal"/>
              <a:cs typeface="Segoe UI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        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21" name="Google Shape;136;p7">
            <a:extLst>
              <a:ext uri="{FF2B5EF4-FFF2-40B4-BE49-F238E27FC236}">
                <a16:creationId xmlns:a16="http://schemas.microsoft.com/office/drawing/2014/main" id="{F028694F-151D-B4AF-DADD-C42FC766CA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b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ЕКОНОМІЧНА </a:t>
            </a:r>
            <a:r>
              <a:rPr lang="uk-UA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ЗВІТНІСТЬ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3" name="Google Shape;137;p7">
            <a:extLst>
              <a:ext uri="{FF2B5EF4-FFF2-40B4-BE49-F238E27FC236}">
                <a16:creationId xmlns:a16="http://schemas.microsoft.com/office/drawing/2014/main" id="{E0BB457C-A4FD-1719-E4D6-38B12511C4CE}"/>
              </a:ext>
            </a:extLst>
          </p:cNvPr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</a:t>
            </a:r>
            <a:r>
              <a:rPr lang="uk-UA" dirty="0">
                <a:solidFill>
                  <a:srgbClr val="002060"/>
                </a:solidFill>
                <a:latin typeface="Arsenal"/>
                <a:sym typeface="Arsenal"/>
              </a:rPr>
              <a:t>менеджменту та фінансів</a:t>
            </a: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203652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5-6        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150\5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4A4BA24F-9EA7-6980-32C7-81827D47B8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9712" y="94635"/>
            <a:ext cx="9509567" cy="129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3480"/>
              </a:buClr>
              <a:buSzPts val="4400"/>
            </a:pPr>
            <a: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Корпоративні фінанси</a:t>
            </a:r>
            <a:endParaRPr lang="uk-UA" sz="1800" b="1" dirty="0">
              <a:latin typeface="Mariupol Strong"/>
              <a:ea typeface="Arial"/>
              <a:cs typeface="Arial"/>
            </a:endParaRPr>
          </a:p>
        </p:txBody>
      </p:sp>
      <p:sp>
        <p:nvSpPr>
          <p:cNvPr id="7" name="Google Shape;83;p11">
            <a:extLst>
              <a:ext uri="{FF2B5EF4-FFF2-40B4-BE49-F238E27FC236}">
                <a16:creationId xmlns:a16="http://schemas.microsoft.com/office/drawing/2014/main" id="{A4583DCE-36EC-399A-982E-543ECE4A26C5}"/>
              </a:ext>
            </a:extLst>
          </p:cNvPr>
          <p:cNvSpPr txBox="1"/>
          <p:nvPr/>
        </p:nvSpPr>
        <p:spPr>
          <a:xfrm>
            <a:off x="2450794" y="2936742"/>
            <a:ext cx="8597211" cy="2170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uk-UA" sz="2400" b="1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000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uk-UA" sz="2000" b="1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uk-UA" sz="2000" dirty="0">
                <a:solidFill>
                  <a:srgbClr val="003480"/>
                </a:solidFill>
                <a:latin typeface="Arsenal" panose="020B0604020202020204" charset="-52"/>
              </a:rPr>
              <a:t>Методологічні</a:t>
            </a:r>
            <a:r>
              <a:rPr lang="ru-RU" sz="2000" dirty="0">
                <a:solidFill>
                  <a:srgbClr val="003480"/>
                </a:solidFill>
                <a:latin typeface="Arsenal" panose="020B0604020202020204" charset="-52"/>
              </a:rPr>
              <a:t> </a:t>
            </a:r>
            <a:r>
              <a:rPr lang="uk-UA" sz="2000" dirty="0">
                <a:solidFill>
                  <a:srgbClr val="003480"/>
                </a:solidFill>
                <a:latin typeface="Arsenal" panose="020B0604020202020204" charset="-52"/>
              </a:rPr>
              <a:t>основи</a:t>
            </a:r>
            <a:r>
              <a:rPr lang="ru-RU" sz="2000" dirty="0">
                <a:solidFill>
                  <a:srgbClr val="003480"/>
                </a:solidFill>
                <a:latin typeface="Arsenal" panose="020B0604020202020204" charset="-52"/>
              </a:rPr>
              <a:t> </a:t>
            </a:r>
            <a:r>
              <a:rPr lang="uk-UA" sz="2000" dirty="0">
                <a:solidFill>
                  <a:srgbClr val="003480"/>
                </a:solidFill>
                <a:latin typeface="Arsenal" panose="020B0604020202020204" charset="-52"/>
              </a:rPr>
              <a:t>управління</a:t>
            </a:r>
            <a:r>
              <a:rPr lang="ru-RU" sz="2000" dirty="0">
                <a:solidFill>
                  <a:srgbClr val="003480"/>
                </a:solidFill>
                <a:latin typeface="Arsenal" panose="020B0604020202020204" charset="-52"/>
              </a:rPr>
              <a:t> </a:t>
            </a:r>
            <a:r>
              <a:rPr lang="uk-UA" sz="2000" dirty="0">
                <a:solidFill>
                  <a:srgbClr val="003480"/>
                </a:solidFill>
                <a:latin typeface="Arsenal" panose="020B0604020202020204" charset="-52"/>
              </a:rPr>
              <a:t>фінансами</a:t>
            </a:r>
            <a:r>
              <a:rPr lang="ru-RU" sz="2000" dirty="0">
                <a:solidFill>
                  <a:srgbClr val="003480"/>
                </a:solidFill>
                <a:latin typeface="Arsenal" panose="020B0604020202020204" charset="-52"/>
              </a:rPr>
              <a:t> </a:t>
            </a:r>
            <a:r>
              <a:rPr lang="uk-UA" sz="2000" dirty="0">
                <a:solidFill>
                  <a:srgbClr val="003480"/>
                </a:solidFill>
                <a:latin typeface="Arsenal" panose="020B0604020202020204" charset="-52"/>
              </a:rPr>
              <a:t>зарубіжних</a:t>
            </a:r>
            <a:r>
              <a:rPr lang="ru-RU" sz="2000" dirty="0">
                <a:solidFill>
                  <a:srgbClr val="003480"/>
                </a:solidFill>
                <a:latin typeface="Arsenal" panose="020B0604020202020204" charset="-52"/>
              </a:rPr>
              <a:t> </a:t>
            </a:r>
            <a:r>
              <a:rPr lang="uk-UA" sz="2000" dirty="0">
                <a:solidFill>
                  <a:srgbClr val="003480"/>
                </a:solidFill>
                <a:latin typeface="Arsenal" panose="020B0604020202020204" charset="-52"/>
              </a:rPr>
              <a:t>корпорацій</a:t>
            </a:r>
            <a:r>
              <a:rPr lang="uk-UA" sz="20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.</a:t>
            </a:r>
          </a:p>
          <a:p>
            <a:pPr marL="179705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</a:t>
            </a:r>
            <a:r>
              <a:rPr lang="ru-RU" sz="2000" dirty="0"/>
              <a:t> </a:t>
            </a:r>
            <a:r>
              <a:rPr lang="uk-UA" sz="2000" dirty="0">
                <a:solidFill>
                  <a:srgbClr val="003480"/>
                </a:solidFill>
                <a:latin typeface="Arsenal" panose="020B0604020202020204" charset="-52"/>
              </a:rPr>
              <a:t>Аналіз</a:t>
            </a:r>
            <a:r>
              <a:rPr lang="ru-RU" sz="2000" dirty="0">
                <a:solidFill>
                  <a:srgbClr val="003480"/>
                </a:solidFill>
                <a:latin typeface="Arsenal" panose="020B0604020202020204" charset="-52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 panose="020B0604020202020204" charset="-52"/>
              </a:rPr>
              <a:t>фінансової</a:t>
            </a:r>
            <a:r>
              <a:rPr lang="ru-RU" sz="2000" dirty="0">
                <a:solidFill>
                  <a:srgbClr val="003480"/>
                </a:solidFill>
                <a:latin typeface="Arsenal" panose="020B0604020202020204" charset="-52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 panose="020B0604020202020204" charset="-52"/>
              </a:rPr>
              <a:t>діяльності</a:t>
            </a:r>
            <a:r>
              <a:rPr lang="ru-RU" sz="2000" dirty="0">
                <a:solidFill>
                  <a:srgbClr val="003480"/>
                </a:solidFill>
                <a:latin typeface="Arsenal" panose="020B0604020202020204" charset="-52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 panose="020B0604020202020204" charset="-52"/>
              </a:rPr>
              <a:t>зарубіжних</a:t>
            </a:r>
            <a:r>
              <a:rPr lang="ru-RU" sz="2000" dirty="0">
                <a:solidFill>
                  <a:srgbClr val="003480"/>
                </a:solidFill>
                <a:latin typeface="Arsenal" panose="020B0604020202020204" charset="-52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 panose="020B0604020202020204" charset="-52"/>
              </a:rPr>
              <a:t>корпорацій</a:t>
            </a:r>
            <a:r>
              <a:rPr lang="uk-UA" sz="2000" dirty="0">
                <a:solidFill>
                  <a:srgbClr val="003480"/>
                </a:solidFill>
                <a:latin typeface="Arsenal" panose="020B0604020202020204" charset="-52"/>
                <a:sym typeface="Arsenal"/>
              </a:rPr>
              <a:t>.</a:t>
            </a: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endParaRPr lang="uk-UA" sz="20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1" name="Google Shape;85;p11">
            <a:extLst>
              <a:ext uri="{FF2B5EF4-FFF2-40B4-BE49-F238E27FC236}">
                <a16:creationId xmlns:a16="http://schemas.microsoft.com/office/drawing/2014/main" id="{F1CF6740-048D-B2C9-9DDA-1EAC85DFD926}"/>
              </a:ext>
            </a:extLst>
          </p:cNvPr>
          <p:cNvSpPr txBox="1"/>
          <p:nvPr/>
        </p:nvSpPr>
        <p:spPr>
          <a:xfrm>
            <a:off x="189876" y="5093693"/>
            <a:ext cx="2421600" cy="12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Коверз</a:t>
            </a:r>
            <a:r>
              <a:rPr lang="uk-UA" b="1" i="0" u="none" strike="noStrike" cap="none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</a:t>
            </a:r>
            <a:r>
              <a:rPr lang="uk-UA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В.С.</a:t>
            </a: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</a:t>
            </a:r>
            <a:endParaRPr lang="uk-UA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менеджменту та фінансів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" name="Google Shape;89;p11">
            <a:extLst>
              <a:ext uri="{FF2B5EF4-FFF2-40B4-BE49-F238E27FC236}">
                <a16:creationId xmlns:a16="http://schemas.microsoft.com/office/drawing/2014/main" id="{7A82CD29-F3BF-3A64-21E7-00C63A9BB278}"/>
              </a:ext>
            </a:extLst>
          </p:cNvPr>
          <p:cNvSpPr txBox="1">
            <a:spLocks noGrp="1"/>
          </p:cNvSpPr>
          <p:nvPr/>
        </p:nvSpPr>
        <p:spPr>
          <a:xfrm>
            <a:off x="564556" y="1148148"/>
            <a:ext cx="1061679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 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вивчення здобувачами вищої освіти теоретичних основ та набуття практичних навичок </a:t>
            </a:r>
            <a:r>
              <a:rPr lang="uk-UA" sz="2400" dirty="0">
                <a:solidFill>
                  <a:srgbClr val="003480"/>
                </a:solidFill>
                <a:latin typeface="Arsenal" panose="020B0604020202020204" charset="-52"/>
              </a:rPr>
              <a:t>щодо організації фінансової діяльності зарубіжних корпорацій, особливостей формування фінансових ресурсів в зарубіжних корпораціях, оволодіння методами оцінювання фінансового стану зарубіжних корпорацій та фінансового планування.</a:t>
            </a:r>
            <a:endParaRPr lang="uk-UA" sz="2400" dirty="0">
              <a:solidFill>
                <a:srgbClr val="003480"/>
              </a:solidFill>
              <a:latin typeface="Arsenal" panose="020B0604020202020204" charset="-52"/>
              <a:ea typeface="Arsenal"/>
              <a:cs typeface="Arsenal"/>
            </a:endParaRPr>
          </a:p>
        </p:txBody>
      </p:sp>
      <p:sp>
        <p:nvSpPr>
          <p:cNvPr id="26" name="Google Shape;86;p11">
            <a:extLst>
              <a:ext uri="{FF2B5EF4-FFF2-40B4-BE49-F238E27FC236}">
                <a16:creationId xmlns:a16="http://schemas.microsoft.com/office/drawing/2014/main" id="{31FAA51A-E209-728A-5076-026566DFA1D2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0B8A69-61B6-2B50-61C6-43299CACA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876" y="2936742"/>
            <a:ext cx="1506578" cy="2022066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80245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5-6        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150\5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26E1314B-FB46-C7F3-AD6E-000A7CF2BD41}"/>
              </a:ext>
            </a:extLst>
          </p:cNvPr>
          <p:cNvSpPr txBox="1">
            <a:spLocks/>
          </p:cNvSpPr>
          <p:nvPr/>
        </p:nvSpPr>
        <p:spPr>
          <a:xfrm>
            <a:off x="544867" y="209397"/>
            <a:ext cx="9509567" cy="129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3480"/>
              </a:buClr>
              <a:buSzPts val="4400"/>
            </a:pPr>
            <a: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Корпоративні фінанси</a:t>
            </a:r>
          </a:p>
        </p:txBody>
      </p:sp>
      <p:sp>
        <p:nvSpPr>
          <p:cNvPr id="7" name="Google Shape;86;p11">
            <a:extLst>
              <a:ext uri="{FF2B5EF4-FFF2-40B4-BE49-F238E27FC236}">
                <a16:creationId xmlns:a16="http://schemas.microsoft.com/office/drawing/2014/main" id="{31FAA51A-E209-728A-5076-026566DFA1D2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5;p12">
            <a:extLst>
              <a:ext uri="{FF2B5EF4-FFF2-40B4-BE49-F238E27FC236}">
                <a16:creationId xmlns:a16="http://schemas.microsoft.com/office/drawing/2014/main" id="{E4F16D47-0DDF-4E7B-E768-4825D6F66543}"/>
              </a:ext>
            </a:extLst>
          </p:cNvPr>
          <p:cNvSpPr txBox="1">
            <a:spLocks noGrp="1"/>
          </p:cNvSpPr>
          <p:nvPr/>
        </p:nvSpPr>
        <p:spPr>
          <a:xfrm>
            <a:off x="526379" y="1273939"/>
            <a:ext cx="10821071" cy="447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1797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 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сутність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і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функції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корпоративних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фінансів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основні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ознаки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корпорації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, як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юридичної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особи; 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загальні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методологічні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основи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корпоративних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фінансів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.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розрізняти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акціонерні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товариства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як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найбільш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розвинену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корпоративну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форму;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визначити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ознаки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фінансів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виділити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три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рівня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ефективності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ринку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капіталу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; 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вміти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розраховувати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показники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прибутковості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акцій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. 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</p:spTree>
    <p:extLst>
      <p:ext uri="{BB962C8B-B14F-4D97-AF65-F5344CB8AC3E}">
        <p14:creationId xmlns:p14="http://schemas.microsoft.com/office/powerpoint/2010/main" val="16587749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        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4A4BA24F-9EA7-6980-32C7-81827D47B8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9712" y="94635"/>
            <a:ext cx="9509567" cy="129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3480"/>
              </a:buClr>
              <a:buSzPts val="4400"/>
            </a:pPr>
            <a: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Менеджмент </a:t>
            </a:r>
            <a:b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</a:br>
            <a:r>
              <a:rPr lang="uk-UA" sz="1800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(окрім ОП: Менеджмент; </a:t>
            </a:r>
            <a:r>
              <a:rPr lang="ru-RU" sz="1800" b="1" dirty="0" err="1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Фінанси</a:t>
            </a:r>
            <a:r>
              <a:rPr lang="ru-RU" sz="1800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, </a:t>
            </a:r>
            <a:r>
              <a:rPr lang="ru-RU" sz="1800" b="1" dirty="0" err="1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банківська</a:t>
            </a:r>
            <a:r>
              <a:rPr lang="ru-RU" sz="1800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 справа та </a:t>
            </a:r>
            <a:r>
              <a:rPr lang="ru-RU" sz="1800" b="1" dirty="0" err="1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страхування</a:t>
            </a:r>
            <a:r>
              <a:rPr lang="ru-RU" sz="1800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; </a:t>
            </a:r>
            <a:r>
              <a:rPr lang="ru-RU" sz="1800" b="1" dirty="0" err="1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Облік</a:t>
            </a:r>
            <a:r>
              <a:rPr lang="ru-RU" sz="1800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 і </a:t>
            </a:r>
            <a:r>
              <a:rPr lang="ru-RU" sz="1800" b="1" dirty="0" err="1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оподаткування</a:t>
            </a:r>
            <a:r>
              <a:rPr lang="ru-RU" sz="1800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)</a:t>
            </a:r>
            <a:endParaRPr lang="uk-UA" sz="1800" b="1" dirty="0">
              <a:latin typeface="Mariupol Strong"/>
              <a:ea typeface="Arial"/>
              <a:cs typeface="Arial"/>
            </a:endParaRPr>
          </a:p>
        </p:txBody>
      </p:sp>
      <p:sp>
        <p:nvSpPr>
          <p:cNvPr id="7" name="Google Shape;83;p11">
            <a:extLst>
              <a:ext uri="{FF2B5EF4-FFF2-40B4-BE49-F238E27FC236}">
                <a16:creationId xmlns:a16="http://schemas.microsoft.com/office/drawing/2014/main" id="{A4583DCE-36EC-399A-982E-543ECE4A26C5}"/>
              </a:ext>
            </a:extLst>
          </p:cNvPr>
          <p:cNvSpPr txBox="1"/>
          <p:nvPr/>
        </p:nvSpPr>
        <p:spPr>
          <a:xfrm>
            <a:off x="2577766" y="2837129"/>
            <a:ext cx="8597211" cy="306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uk-UA" sz="2400" b="1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400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uk-UA" sz="2400" b="1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Вступ у менеджмент. </a:t>
            </a: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Управлінські рішення. </a:t>
            </a: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Організація. </a:t>
            </a: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Людський фактор у менеджменті. </a:t>
            </a: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5. Внутрішні комунікації. </a:t>
            </a: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6. Процес управління.</a:t>
            </a:r>
          </a:p>
        </p:txBody>
      </p:sp>
      <p:sp>
        <p:nvSpPr>
          <p:cNvPr id="11" name="Google Shape;85;p11">
            <a:extLst>
              <a:ext uri="{FF2B5EF4-FFF2-40B4-BE49-F238E27FC236}">
                <a16:creationId xmlns:a16="http://schemas.microsoft.com/office/drawing/2014/main" id="{F1CF6740-048D-B2C9-9DDA-1EAC85DFD926}"/>
              </a:ext>
            </a:extLst>
          </p:cNvPr>
          <p:cNvSpPr txBox="1"/>
          <p:nvPr/>
        </p:nvSpPr>
        <p:spPr>
          <a:xfrm>
            <a:off x="189876" y="5201224"/>
            <a:ext cx="2421600" cy="12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Мацука В.М.</a:t>
            </a: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</a:t>
            </a:r>
            <a:endParaRPr lang="uk-UA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менеджменту та фінансів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" name="Google Shape;89;p11">
            <a:extLst>
              <a:ext uri="{FF2B5EF4-FFF2-40B4-BE49-F238E27FC236}">
                <a16:creationId xmlns:a16="http://schemas.microsoft.com/office/drawing/2014/main" id="{7A82CD29-F3BF-3A64-21E7-00C63A9BB278}"/>
              </a:ext>
            </a:extLst>
          </p:cNvPr>
          <p:cNvSpPr txBox="1">
            <a:spLocks noGrp="1"/>
          </p:cNvSpPr>
          <p:nvPr/>
        </p:nvSpPr>
        <p:spPr>
          <a:xfrm>
            <a:off x="819712" y="1328510"/>
            <a:ext cx="98682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 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формування у майбутніх менеджерів сучасного управлінського мислення та системи спеціальних знань у галузі менеджменту, формування  розуміння концептуальних основ системного управління організаціями; набуття умінь аналізу внутрішнього та зовнішнього середовища, прийняття адекватних управлінських рішень.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  <p:sp>
        <p:nvSpPr>
          <p:cNvPr id="26" name="Google Shape;86;p11">
            <a:extLst>
              <a:ext uri="{FF2B5EF4-FFF2-40B4-BE49-F238E27FC236}">
                <a16:creationId xmlns:a16="http://schemas.microsoft.com/office/drawing/2014/main" id="{31FAA51A-E209-728A-5076-026566DFA1D2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0B8A69-61B6-2B50-61C6-43299CACAD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0" y="2990250"/>
            <a:ext cx="2148840" cy="215265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57871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        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26E1314B-FB46-C7F3-AD6E-000A7CF2BD41}"/>
              </a:ext>
            </a:extLst>
          </p:cNvPr>
          <p:cNvSpPr txBox="1">
            <a:spLocks/>
          </p:cNvSpPr>
          <p:nvPr/>
        </p:nvSpPr>
        <p:spPr>
          <a:xfrm>
            <a:off x="544867" y="209397"/>
            <a:ext cx="9509567" cy="129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3480"/>
              </a:buClr>
              <a:buSzPts val="4400"/>
            </a:pPr>
            <a: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Менеджмент </a:t>
            </a:r>
          </a:p>
          <a:p>
            <a:pPr>
              <a:buClr>
                <a:srgbClr val="003480"/>
              </a:buClr>
              <a:buSzPts val="4400"/>
            </a:pPr>
            <a:r>
              <a:rPr lang="ru-RU" sz="1800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(</a:t>
            </a:r>
            <a:r>
              <a:rPr lang="ru-RU" sz="1800" b="1" dirty="0" err="1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окрім</a:t>
            </a:r>
            <a:r>
              <a:rPr lang="ru-RU" sz="1800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 ОП: Менеджмент; </a:t>
            </a:r>
            <a:r>
              <a:rPr lang="ru-RU" sz="1800" b="1" dirty="0" err="1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Фінанси</a:t>
            </a:r>
            <a:r>
              <a:rPr lang="ru-RU" sz="1800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, </a:t>
            </a:r>
            <a:r>
              <a:rPr lang="ru-RU" sz="1800" b="1" dirty="0" err="1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банківська</a:t>
            </a:r>
            <a:r>
              <a:rPr lang="ru-RU" sz="1800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 справа та </a:t>
            </a:r>
            <a:r>
              <a:rPr lang="ru-RU" sz="1800" b="1" dirty="0" err="1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страхування</a:t>
            </a:r>
            <a:r>
              <a:rPr lang="ru-RU" sz="1800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; </a:t>
            </a:r>
            <a:r>
              <a:rPr lang="ru-RU" sz="1800" b="1" dirty="0" err="1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Облік</a:t>
            </a:r>
            <a:r>
              <a:rPr lang="ru-RU" sz="1800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 і </a:t>
            </a:r>
            <a:r>
              <a:rPr lang="ru-RU" sz="1800" b="1" dirty="0" err="1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оподаткування</a:t>
            </a:r>
            <a:r>
              <a:rPr lang="ru-RU" sz="1800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)</a:t>
            </a:r>
            <a:endParaRPr lang="uk-UA" sz="1800" b="1" dirty="0">
              <a:latin typeface="Mariupol Strong"/>
              <a:ea typeface="Arial"/>
              <a:cs typeface="Arial"/>
            </a:endParaRPr>
          </a:p>
        </p:txBody>
      </p:sp>
      <p:sp>
        <p:nvSpPr>
          <p:cNvPr id="7" name="Google Shape;86;p11">
            <a:extLst>
              <a:ext uri="{FF2B5EF4-FFF2-40B4-BE49-F238E27FC236}">
                <a16:creationId xmlns:a16="http://schemas.microsoft.com/office/drawing/2014/main" id="{31FAA51A-E209-728A-5076-026566DFA1D2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5;p12">
            <a:extLst>
              <a:ext uri="{FF2B5EF4-FFF2-40B4-BE49-F238E27FC236}">
                <a16:creationId xmlns:a16="http://schemas.microsoft.com/office/drawing/2014/main" id="{E4F16D47-0DDF-4E7B-E768-4825D6F66543}"/>
              </a:ext>
            </a:extLst>
          </p:cNvPr>
          <p:cNvSpPr txBox="1">
            <a:spLocks noGrp="1"/>
          </p:cNvSpPr>
          <p:nvPr/>
        </p:nvSpPr>
        <p:spPr>
          <a:xfrm>
            <a:off x="544867" y="1548547"/>
            <a:ext cx="10821071" cy="447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1797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 суть та механізм функціонування категорії управління; 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 теоретичну та методологічну базу менеджменту.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 робити посильний внесок в гармонізацію людських відносин; 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 налагоджувати ефективні комунікації у процесі управління; 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 розробляти технології з прийняття та реалізації управлінських рішень; 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 структурувати завдання відповідно до чисельності та кваліфікації виконавців;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 визначити черговість робіт, розраховувати термін їх виконання; 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 з урахуванням ділових та особистісних рис добирати виконавців, розподіляти завдання; 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 здійснювати делегування;  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 визначати та оцінювати ефективність менеджменту.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</p:spTree>
    <p:extLst>
      <p:ext uri="{BB962C8B-B14F-4D97-AF65-F5344CB8AC3E}">
        <p14:creationId xmlns:p14="http://schemas.microsoft.com/office/powerpoint/2010/main" val="94508924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        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4A4BA24F-9EA7-6980-32C7-81827D47B8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9712" y="94635"/>
            <a:ext cx="10380932" cy="129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3480"/>
              </a:buClr>
              <a:buSzPts val="4400"/>
            </a:pPr>
            <a: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Мотиваційний менеджмент і лідерство</a:t>
            </a:r>
            <a:endParaRPr lang="uk-UA" sz="1800" b="1" dirty="0">
              <a:latin typeface="Mariupol Strong"/>
              <a:ea typeface="Arial"/>
              <a:cs typeface="Arial"/>
            </a:endParaRPr>
          </a:p>
        </p:txBody>
      </p:sp>
      <p:sp>
        <p:nvSpPr>
          <p:cNvPr id="7" name="Google Shape;83;p11">
            <a:extLst>
              <a:ext uri="{FF2B5EF4-FFF2-40B4-BE49-F238E27FC236}">
                <a16:creationId xmlns:a16="http://schemas.microsoft.com/office/drawing/2014/main" id="{A4583DCE-36EC-399A-982E-543ECE4A26C5}"/>
              </a:ext>
            </a:extLst>
          </p:cNvPr>
          <p:cNvSpPr txBox="1"/>
          <p:nvPr/>
        </p:nvSpPr>
        <p:spPr>
          <a:xfrm>
            <a:off x="2584136" y="3094590"/>
            <a:ext cx="8597211" cy="236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uk-UA" sz="2400" b="1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3000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uk-UA" sz="3000" b="1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3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Управління мотивацією поведінки та діяльності людини.</a:t>
            </a: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3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3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Лідерство</a:t>
            </a:r>
            <a:r>
              <a:rPr lang="ru-RU" sz="3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природа, </a:t>
            </a:r>
            <a:r>
              <a:rPr lang="ru-RU" sz="3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стилі</a:t>
            </a:r>
            <a:r>
              <a:rPr lang="ru-RU" sz="3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3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підходи</a:t>
            </a:r>
            <a:r>
              <a:rPr lang="ru-RU" sz="3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3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</a:t>
            </a:r>
            <a:r>
              <a:rPr lang="ru-RU" sz="3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1" name="Google Shape;85;p11">
            <a:extLst>
              <a:ext uri="{FF2B5EF4-FFF2-40B4-BE49-F238E27FC236}">
                <a16:creationId xmlns:a16="http://schemas.microsoft.com/office/drawing/2014/main" id="{F1CF6740-048D-B2C9-9DDA-1EAC85DFD926}"/>
              </a:ext>
            </a:extLst>
          </p:cNvPr>
          <p:cNvSpPr txBox="1"/>
          <p:nvPr/>
        </p:nvSpPr>
        <p:spPr>
          <a:xfrm>
            <a:off x="189876" y="5201224"/>
            <a:ext cx="2421600" cy="12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Мацука В.М.</a:t>
            </a: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</a:t>
            </a:r>
            <a:endParaRPr lang="uk-UA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менеджменту та фінансів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" name="Google Shape;89;p11">
            <a:extLst>
              <a:ext uri="{FF2B5EF4-FFF2-40B4-BE49-F238E27FC236}">
                <a16:creationId xmlns:a16="http://schemas.microsoft.com/office/drawing/2014/main" id="{7A82CD29-F3BF-3A64-21E7-00C63A9BB278}"/>
              </a:ext>
            </a:extLst>
          </p:cNvPr>
          <p:cNvSpPr txBox="1">
            <a:spLocks noGrp="1"/>
          </p:cNvSpPr>
          <p:nvPr/>
        </p:nvSpPr>
        <p:spPr>
          <a:xfrm>
            <a:off x="763544" y="1173285"/>
            <a:ext cx="104371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3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 </a:t>
            </a:r>
            <a:r>
              <a:rPr lang="uk-UA" sz="3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розширення знань студентів у галузі основ теорії і практики мотиваційного менеджменту і лідерства; формування компетентності з мотивації та розвитку лідерських якостей в управлінні організаціями.</a:t>
            </a:r>
            <a:endParaRPr lang="uk-UA" sz="30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  <p:sp>
        <p:nvSpPr>
          <p:cNvPr id="26" name="Google Shape;86;p11">
            <a:extLst>
              <a:ext uri="{FF2B5EF4-FFF2-40B4-BE49-F238E27FC236}">
                <a16:creationId xmlns:a16="http://schemas.microsoft.com/office/drawing/2014/main" id="{31FAA51A-E209-728A-5076-026566DFA1D2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0B8A69-61B6-2B50-61C6-43299CACAD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0" y="2990250"/>
            <a:ext cx="2148840" cy="215265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9726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        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26E1314B-FB46-C7F3-AD6E-000A7CF2BD41}"/>
              </a:ext>
            </a:extLst>
          </p:cNvPr>
          <p:cNvSpPr txBox="1">
            <a:spLocks/>
          </p:cNvSpPr>
          <p:nvPr/>
        </p:nvSpPr>
        <p:spPr>
          <a:xfrm>
            <a:off x="544867" y="209397"/>
            <a:ext cx="10234893" cy="129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3480"/>
              </a:buClr>
              <a:buSzPts val="4400"/>
            </a:pPr>
            <a: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Мотиваційний менеджмент і лідерство</a:t>
            </a:r>
          </a:p>
        </p:txBody>
      </p:sp>
      <p:sp>
        <p:nvSpPr>
          <p:cNvPr id="7" name="Google Shape;86;p11">
            <a:extLst>
              <a:ext uri="{FF2B5EF4-FFF2-40B4-BE49-F238E27FC236}">
                <a16:creationId xmlns:a16="http://schemas.microsoft.com/office/drawing/2014/main" id="{31FAA51A-E209-728A-5076-026566DFA1D2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5;p12">
            <a:extLst>
              <a:ext uri="{FF2B5EF4-FFF2-40B4-BE49-F238E27FC236}">
                <a16:creationId xmlns:a16="http://schemas.microsoft.com/office/drawing/2014/main" id="{E4F16D47-0DDF-4E7B-E768-4825D6F66543}"/>
              </a:ext>
            </a:extLst>
          </p:cNvPr>
          <p:cNvSpPr txBox="1">
            <a:spLocks noGrp="1"/>
          </p:cNvSpPr>
          <p:nvPr/>
        </p:nvSpPr>
        <p:spPr>
          <a:xfrm>
            <a:off x="526379" y="1273939"/>
            <a:ext cx="10821071" cy="447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1797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 сутність та необхідність мотивації, її місця в системі управління, зв’язку з іншими функціями менеджменту;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 актуальні проблеми і теми сучасного лідерства, а також найвищі стандарти досягнень в лідерстві;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•основні принципи управління командою та характерні параметри системи управління.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 використовувати методи мотивації різних категорій працівників, управління мотивацією колективу на різних стадіях його формування і розвитку;	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демонструвати знання і розуміння сучасних вимог до ефективного лідерства;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здійснювати вибір ефективного стилю лідерства в організації.</a:t>
            </a:r>
          </a:p>
        </p:txBody>
      </p:sp>
    </p:spTree>
    <p:extLst>
      <p:ext uri="{BB962C8B-B14F-4D97-AF65-F5344CB8AC3E}">
        <p14:creationId xmlns:p14="http://schemas.microsoft.com/office/powerpoint/2010/main" val="17513266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        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4A4BA24F-9EA7-6980-32C7-81827D47B8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9712" y="94635"/>
            <a:ext cx="9509567" cy="129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3480"/>
              </a:buClr>
              <a:buSzPts val="4400"/>
            </a:pPr>
            <a: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Мотивація персоналу</a:t>
            </a:r>
            <a:endParaRPr lang="uk-UA" sz="1800" b="1" dirty="0">
              <a:latin typeface="Mariupol Strong"/>
              <a:ea typeface="Arial"/>
              <a:cs typeface="Arial"/>
            </a:endParaRPr>
          </a:p>
        </p:txBody>
      </p:sp>
      <p:sp>
        <p:nvSpPr>
          <p:cNvPr id="7" name="Google Shape;83;p11">
            <a:extLst>
              <a:ext uri="{FF2B5EF4-FFF2-40B4-BE49-F238E27FC236}">
                <a16:creationId xmlns:a16="http://schemas.microsoft.com/office/drawing/2014/main" id="{A4583DCE-36EC-399A-982E-543ECE4A26C5}"/>
              </a:ext>
            </a:extLst>
          </p:cNvPr>
          <p:cNvSpPr txBox="1"/>
          <p:nvPr/>
        </p:nvSpPr>
        <p:spPr>
          <a:xfrm>
            <a:off x="2584136" y="2884527"/>
            <a:ext cx="8597211" cy="236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uk-UA" sz="2400" b="1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3000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uk-UA" sz="3000" b="1" i="0" u="none" strike="noStrike" cap="none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3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Мотивація поведінки та </a:t>
            </a:r>
            <a:r>
              <a:rPr lang="uk-UA" sz="300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діяльності людини.</a:t>
            </a:r>
            <a:endParaRPr lang="uk-UA" sz="30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uk-UA" sz="3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Управління мотивацією.</a:t>
            </a:r>
          </a:p>
          <a:p>
            <a:pPr marL="179705" lvl="0">
              <a:lnSpc>
                <a:spcPct val="90000"/>
              </a:lnSpc>
              <a:buClr>
                <a:schemeClr val="dk1"/>
              </a:buClr>
              <a:buSzPts val="2800"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1" name="Google Shape;85;p11">
            <a:extLst>
              <a:ext uri="{FF2B5EF4-FFF2-40B4-BE49-F238E27FC236}">
                <a16:creationId xmlns:a16="http://schemas.microsoft.com/office/drawing/2014/main" id="{F1CF6740-048D-B2C9-9DDA-1EAC85DFD926}"/>
              </a:ext>
            </a:extLst>
          </p:cNvPr>
          <p:cNvSpPr txBox="1"/>
          <p:nvPr/>
        </p:nvSpPr>
        <p:spPr>
          <a:xfrm>
            <a:off x="189876" y="5201224"/>
            <a:ext cx="2421600" cy="12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b="1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Мацука В.М.</a:t>
            </a: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</a:t>
            </a:r>
            <a:endParaRPr lang="uk-UA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b="0" i="0" u="none" strike="noStrike" cap="none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менеджменту та фінансів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" name="Google Shape;89;p11">
            <a:extLst>
              <a:ext uri="{FF2B5EF4-FFF2-40B4-BE49-F238E27FC236}">
                <a16:creationId xmlns:a16="http://schemas.microsoft.com/office/drawing/2014/main" id="{7A82CD29-F3BF-3A64-21E7-00C63A9BB278}"/>
              </a:ext>
            </a:extLst>
          </p:cNvPr>
          <p:cNvSpPr txBox="1">
            <a:spLocks noGrp="1"/>
          </p:cNvSpPr>
          <p:nvPr/>
        </p:nvSpPr>
        <p:spPr>
          <a:xfrm>
            <a:off x="744247" y="1242657"/>
            <a:ext cx="9868200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3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 </a:t>
            </a:r>
            <a:r>
              <a:rPr lang="uk-UA" sz="3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набуття здобувачами вищої освіти знань про основні категорії та закономірності мотиваційної сфери людини, особливості мотивації її поведінки та діяльності. </a:t>
            </a:r>
            <a:endParaRPr lang="uk-UA" sz="30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  <p:sp>
        <p:nvSpPr>
          <p:cNvPr id="26" name="Google Shape;86;p11">
            <a:extLst>
              <a:ext uri="{FF2B5EF4-FFF2-40B4-BE49-F238E27FC236}">
                <a16:creationId xmlns:a16="http://schemas.microsoft.com/office/drawing/2014/main" id="{31FAA51A-E209-728A-5076-026566DFA1D2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0B8A69-61B6-2B50-61C6-43299CACAD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0" y="2990250"/>
            <a:ext cx="2148840" cy="215265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710931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         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26E1314B-FB46-C7F3-AD6E-000A7CF2BD41}"/>
              </a:ext>
            </a:extLst>
          </p:cNvPr>
          <p:cNvSpPr txBox="1">
            <a:spLocks/>
          </p:cNvSpPr>
          <p:nvPr/>
        </p:nvSpPr>
        <p:spPr>
          <a:xfrm>
            <a:off x="544867" y="209397"/>
            <a:ext cx="9509567" cy="129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3480"/>
              </a:buClr>
              <a:buSzPts val="4400"/>
            </a:pPr>
            <a:r>
              <a:rPr lang="uk-UA" b="1" dirty="0">
                <a:solidFill>
                  <a:srgbClr val="003480"/>
                </a:solidFill>
                <a:latin typeface="Mariupol Strong"/>
                <a:ea typeface="Arial"/>
                <a:cs typeface="Arial"/>
                <a:sym typeface="Arial"/>
              </a:rPr>
              <a:t>Мотивація персоналу</a:t>
            </a:r>
          </a:p>
        </p:txBody>
      </p:sp>
      <p:sp>
        <p:nvSpPr>
          <p:cNvPr id="7" name="Google Shape;86;p11">
            <a:extLst>
              <a:ext uri="{FF2B5EF4-FFF2-40B4-BE49-F238E27FC236}">
                <a16:creationId xmlns:a16="http://schemas.microsoft.com/office/drawing/2014/main" id="{31FAA51A-E209-728A-5076-026566DFA1D2}"/>
              </a:ext>
            </a:extLst>
          </p:cNvPr>
          <p:cNvSpPr txBox="1"/>
          <p:nvPr/>
        </p:nvSpPr>
        <p:spPr>
          <a:xfrm rot="16200000">
            <a:off x="9021100" y="3686175"/>
            <a:ext cx="5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менеджменту та фінансів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5;p12">
            <a:extLst>
              <a:ext uri="{FF2B5EF4-FFF2-40B4-BE49-F238E27FC236}">
                <a16:creationId xmlns:a16="http://schemas.microsoft.com/office/drawing/2014/main" id="{E4F16D47-0DDF-4E7B-E768-4825D6F66543}"/>
              </a:ext>
            </a:extLst>
          </p:cNvPr>
          <p:cNvSpPr txBox="1">
            <a:spLocks noGrp="1"/>
          </p:cNvSpPr>
          <p:nvPr/>
        </p:nvSpPr>
        <p:spPr>
          <a:xfrm>
            <a:off x="526379" y="1273939"/>
            <a:ext cx="10821071" cy="447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1797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 суть категорії та закономірності мотиваційної сфери людини;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 особливості мотивації її поведінки та діяльності. 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 використовувати знання мотивації в процесі комунікації, а саме, впливати на формування конструктивної мотивації поведінки людини;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 враховувати мотивацію поведінки особистості в роботі конкретного колективу; 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 складати характеристику мотиваційної сфери; 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• надавати рекомендації щодо оптимального мотивування особистості, що дозволить вирішувати проблеми мотивації в умовах конфлікту та застосовувати теоретичні знання з теорії мотивації у прикладних галузях.	</a:t>
            </a:r>
          </a:p>
          <a:p>
            <a:pPr marL="179705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</p:spTree>
    <p:extLst>
      <p:ext uri="{BB962C8B-B14F-4D97-AF65-F5344CB8AC3E}">
        <p14:creationId xmlns:p14="http://schemas.microsoft.com/office/powerpoint/2010/main" val="14648847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Mariupol Strong"/>
        <a:ea typeface=""/>
        <a:cs typeface=""/>
      </a:majorFont>
      <a:minorFont>
        <a:latin typeface="Arsen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12466</Words>
  <Application>Microsoft Office PowerPoint</Application>
  <PresentationFormat>Широкоэкранный</PresentationFormat>
  <Paragraphs>2109</Paragraphs>
  <Slides>138</Slides>
  <Notes>138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138</vt:i4>
      </vt:variant>
    </vt:vector>
  </HeadingPairs>
  <TitlesOfParts>
    <vt:vector size="148" baseType="lpstr">
      <vt:lpstr>Arial</vt:lpstr>
      <vt:lpstr>Wingdings</vt:lpstr>
      <vt:lpstr>Segoe UI</vt:lpstr>
      <vt:lpstr>Calibri</vt:lpstr>
      <vt:lpstr>Times New Roman</vt:lpstr>
      <vt:lpstr>Mariupol Strong</vt:lpstr>
      <vt:lpstr>Aptos</vt:lpstr>
      <vt:lpstr>Symbol</vt:lpstr>
      <vt:lpstr>Arsenal</vt:lpstr>
      <vt:lpstr>Тема Office</vt:lpstr>
      <vt:lpstr>КАТАЛОГ ЕЛЕКТИВНИХ ДИСЦИПЛІН ЦИКЛУ ЗАГАЛЬНОЇ ПІДГОТОВКИ</vt:lpstr>
      <vt:lpstr>ДО УВАГИ КОРИСТУВАЧІВ КАТАЛОГУ</vt:lpstr>
      <vt:lpstr>Основи фінансової грамотності</vt:lpstr>
      <vt:lpstr>Основи HRM (Human Resources  Management) (окрім ОП «Управління персоналом та економіка праці»)</vt:lpstr>
      <vt:lpstr>Основи HRM (Human Resources  Management)</vt:lpstr>
      <vt:lpstr>Основи управління кар’єрою  (окрім ОП «Управління персоналом та економіка праці»)</vt:lpstr>
      <vt:lpstr>Основи управління кар’єрою </vt:lpstr>
      <vt:lpstr>Основи екології</vt:lpstr>
      <vt:lpstr>Основи екології</vt:lpstr>
      <vt:lpstr>Основи відповідального споживання</vt:lpstr>
      <vt:lpstr>Основи відповідального споживання</vt:lpstr>
      <vt:lpstr>Особливості політики ЄС щодо зеленої економіки та інновацій</vt:lpstr>
      <vt:lpstr>Особливості політики ЄС щодо зеленої економіки та інновацій</vt:lpstr>
      <vt:lpstr>Антикорупція та доброчесність</vt:lpstr>
      <vt:lpstr>Історія вчень про державу і право </vt:lpstr>
      <vt:lpstr>Історія вчень про державу і право </vt:lpstr>
      <vt:lpstr>Захист соціальних прав </vt:lpstr>
      <vt:lpstr>Правове регулювання трудової діяльності </vt:lpstr>
      <vt:lpstr>Правове регулювання трудової діяльності </vt:lpstr>
      <vt:lpstr>Права жінок і гендерна рівність</vt:lpstr>
      <vt:lpstr>Вступ до права та практики Європейського суду з прав людини</vt:lpstr>
      <vt:lpstr>Вступ до права та практики Європейського суду з прав людини</vt:lpstr>
      <vt:lpstr>Правове забезпечення боротьби з корупцією </vt:lpstr>
      <vt:lpstr>Правове забезпечення боротьби з корупцією </vt:lpstr>
      <vt:lpstr>Цифрові фінансові компетентності </vt:lpstr>
      <vt:lpstr>Цифрові фінансові компетентності </vt:lpstr>
      <vt:lpstr>Податкове консультування </vt:lpstr>
      <vt:lpstr>Податкове консультування </vt:lpstr>
      <vt:lpstr>Право інтелектуальної власності </vt:lpstr>
      <vt:lpstr>Екологічні права людини в умовах глобальних кліматичних змін</vt:lpstr>
      <vt:lpstr>Право екологічної безпеки</vt:lpstr>
      <vt:lpstr>Міжнародне екологічне співробітництво</vt:lpstr>
      <vt:lpstr>Кібербезпека в аспекті інформатизації та діджиталізації суспільства</vt:lpstr>
      <vt:lpstr>Інженерно-економічні обчислення засобами MathCAD та MS Excel</vt:lpstr>
      <vt:lpstr>Інформаційний менеджмент</vt:lpstr>
      <vt:lpstr>Геоінформаційні системи безпеки</vt:lpstr>
      <vt:lpstr>Кіберзахист персональних даних</vt:lpstr>
      <vt:lpstr>Міжнародна теорія керування документаційними процесами</vt:lpstr>
      <vt:lpstr>Секретар-референт</vt:lpstr>
      <vt:lpstr>Сучасне діловодство</vt:lpstr>
      <vt:lpstr>Ефективні комунікації</vt:lpstr>
      <vt:lpstr>Народознавство</vt:lpstr>
      <vt:lpstr>Риторика</vt:lpstr>
      <vt:lpstr>Сучасна зарубіжна література для дітей</vt:lpstr>
      <vt:lpstr>Українська література для дітей</vt:lpstr>
      <vt:lpstr>Організація урочистих заходів, свят та корпоративів</vt:lpstr>
      <vt:lpstr>Культурологія</vt:lpstr>
      <vt:lpstr>Культурологія</vt:lpstr>
      <vt:lpstr>Релігійна культура сучасного світу</vt:lpstr>
      <vt:lpstr>Релігійна культура сучасного світу</vt:lpstr>
      <vt:lpstr>Етика та естетика</vt:lpstr>
      <vt:lpstr>Міфологія</vt:lpstr>
      <vt:lpstr>Лінгвокультурологія</vt:lpstr>
      <vt:lpstr>Культура країн Сходу: традиції та сучасність</vt:lpstr>
      <vt:lpstr>Культура країн Сходу: традиції та сучасність</vt:lpstr>
      <vt:lpstr>Гендерні ідентичності у сучасному соціумі</vt:lpstr>
      <vt:lpstr>Гендерні ідентичності у сучасному соціумі</vt:lpstr>
      <vt:lpstr>Корпоративна культура</vt:lpstr>
      <vt:lpstr>Історія світової культури</vt:lpstr>
      <vt:lpstr>Історія світової культури</vt:lpstr>
      <vt:lpstr>Історія моди та дизайну</vt:lpstr>
      <vt:lpstr>Етика бізнесу</vt:lpstr>
      <vt:lpstr>Іміджелогія</vt:lpstr>
      <vt:lpstr>Музеєзнавство</vt:lpstr>
      <vt:lpstr>Культура, креативність та лідерство</vt:lpstr>
      <vt:lpstr>Візуальна культура та арт-практики</vt:lpstr>
      <vt:lpstr>Організація представницьких заходів</vt:lpstr>
      <vt:lpstr>Організація представницьких заходів</vt:lpstr>
      <vt:lpstr>Етика мережевого спілкування</vt:lpstr>
      <vt:lpstr>Етика мережевого спілкування</vt:lpstr>
      <vt:lpstr>Практикум з приймання сучасного мистецтва</vt:lpstr>
      <vt:lpstr>Практикум з приймання сучасного мистецтва</vt:lpstr>
      <vt:lpstr>Історія театру та кіно</vt:lpstr>
      <vt:lpstr>Історія театру та кіно</vt:lpstr>
      <vt:lpstr>Практикум з екскурсійної діяльності </vt:lpstr>
      <vt:lpstr>Прикладна етика</vt:lpstr>
      <vt:lpstr>Культура Італії</vt:lpstr>
      <vt:lpstr>Основи міжкультурної комунікації Fundamentals of Intercultural Communication мови викладання українська / англійська </vt:lpstr>
      <vt:lpstr>Основи міжкультурної комунікації</vt:lpstr>
      <vt:lpstr>Електоральна соціологія </vt:lpstr>
      <vt:lpstr>Електоральна соціологія </vt:lpstr>
      <vt:lpstr>Логіка</vt:lpstr>
      <vt:lpstr>Презентация PowerPoint</vt:lpstr>
      <vt:lpstr>Релігієзнавство </vt:lpstr>
      <vt:lpstr>Презентация PowerPoint</vt:lpstr>
      <vt:lpstr>Соціологічні дослідження для всіх</vt:lpstr>
      <vt:lpstr>Соціологічні дослідження для всіх</vt:lpstr>
      <vt:lpstr>EVENT-MANAGEMENT</vt:lpstr>
      <vt:lpstr>EVENT-MANAGEMENT</vt:lpstr>
      <vt:lpstr>ЕКОНОМІЧНА ЗВІТНІСТЬ</vt:lpstr>
      <vt:lpstr>ЕКОНОМІЧНА ЗВІТНІСТЬ</vt:lpstr>
      <vt:lpstr>Корпоративні фінанси</vt:lpstr>
      <vt:lpstr>Презентация PowerPoint</vt:lpstr>
      <vt:lpstr>Менеджмент  (окрім ОП: Менеджмент; Фінанси, банківська справа та страхування; Облік і оподаткування)</vt:lpstr>
      <vt:lpstr>Презентация PowerPoint</vt:lpstr>
      <vt:lpstr>Мотиваційний менеджмент і лідерство</vt:lpstr>
      <vt:lpstr>Презентация PowerPoint</vt:lpstr>
      <vt:lpstr>Мотивація персоналу</vt:lpstr>
      <vt:lpstr>Презентация PowerPoint</vt:lpstr>
      <vt:lpstr>ОБЛІКОВА ПОЛІТИКА</vt:lpstr>
      <vt:lpstr>ОБЛІКОВА ПОЛІТИКА</vt:lpstr>
      <vt:lpstr>ОРГАНІЗАЦІЯ ПОДАТКОВОЇ РОБОТИ</vt:lpstr>
      <vt:lpstr>ОРГАНІЗАЦІЯ ПОДАТКОВОЇ РОБОТИ</vt:lpstr>
      <vt:lpstr>ОСНОВИ БІЗНЕС-ПЛАНУВАННЯ</vt:lpstr>
      <vt:lpstr>ОСНОВИ БІЗНЕС-ПЛАНУВАННЯ</vt:lpstr>
      <vt:lpstr>ОСНОВИ ЕКОНОМІЧНОГО КОНТРОЛЮ</vt:lpstr>
      <vt:lpstr>Презентация PowerPoint</vt:lpstr>
      <vt:lpstr>Соціальна відповідальність </vt:lpstr>
      <vt:lpstr>Презентация PowerPoint</vt:lpstr>
      <vt:lpstr>СУДОВО – БУХГАЛТЕРСЬКА ЕКСПЕРТИЗА</vt:lpstr>
      <vt:lpstr>Презентация PowerPoint</vt:lpstr>
      <vt:lpstr>ТАЙМ-МЕНЕДЖМЕНТ</vt:lpstr>
      <vt:lpstr>ТАЙМ-МЕНЕДЖМЕНТ</vt:lpstr>
      <vt:lpstr>Управління конфліктами</vt:lpstr>
      <vt:lpstr>Презентация PowerPoint</vt:lpstr>
      <vt:lpstr>Фінанси страхових організацій</vt:lpstr>
      <vt:lpstr>Презентация PowerPoint</vt:lpstr>
      <vt:lpstr>Системи технологій</vt:lpstr>
      <vt:lpstr>Стратегічне управління</vt:lpstr>
      <vt:lpstr>Стратегічне управління</vt:lpstr>
      <vt:lpstr>Логістика</vt:lpstr>
      <vt:lpstr>Логістика</vt:lpstr>
      <vt:lpstr>Маркетингові дослідження</vt:lpstr>
      <vt:lpstr>Організація готельного господарства</vt:lpstr>
      <vt:lpstr>Маркетинг послуг</vt:lpstr>
      <vt:lpstr>Гастрономічний туризм</vt:lpstr>
      <vt:lpstr>Спортивний масаж</vt:lpstr>
      <vt:lpstr>Емоційний інтелект  </vt:lpstr>
      <vt:lpstr>Родинне виховання та  сімейна педагогіка</vt:lpstr>
      <vt:lpstr>Психологія безпеки</vt:lpstr>
      <vt:lpstr>Драматичне мистецтво</vt:lpstr>
      <vt:lpstr>Драматичне мистецтво</vt:lpstr>
      <vt:lpstr>Спецкурс з перекладознавства</vt:lpstr>
      <vt:lpstr>Спецкурс з перекладознавства</vt:lpstr>
      <vt:lpstr>Літературна творчість</vt:lpstr>
      <vt:lpstr>Літературна творчість</vt:lpstr>
      <vt:lpstr>Сценарний тренінг</vt:lpstr>
      <vt:lpstr>Сценарний тренінг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презентації  в три та більше слів</dc:title>
  <dc:creator>Максим Кладітін</dc:creator>
  <cp:lastModifiedBy>Чайкіна Анастасія</cp:lastModifiedBy>
  <cp:revision>35</cp:revision>
  <dcterms:modified xsi:type="dcterms:W3CDTF">2024-03-07T06:56:12Z</dcterms:modified>
</cp:coreProperties>
</file>